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6" r:id="rId2"/>
    <p:sldId id="262" r:id="rId3"/>
    <p:sldId id="263" r:id="rId4"/>
    <p:sldId id="264" r:id="rId5"/>
    <p:sldId id="265" r:id="rId6"/>
    <p:sldId id="266" r:id="rId7"/>
    <p:sldId id="267" r:id="rId8"/>
    <p:sldId id="257" r:id="rId9"/>
    <p:sldId id="258" r:id="rId10"/>
    <p:sldId id="259" r:id="rId11"/>
    <p:sldId id="260" r:id="rId12"/>
    <p:sldId id="26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680" autoAdjust="0"/>
    <p:restoredTop sz="95253" autoAdjust="0"/>
  </p:normalViewPr>
  <p:slideViewPr>
    <p:cSldViewPr snapToGrid="0">
      <p:cViewPr varScale="1">
        <p:scale>
          <a:sx n="111" d="100"/>
          <a:sy n="111" d="100"/>
        </p:scale>
        <p:origin x="-97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27F67-3A50-4297-B8B6-693DA88AA5E4}" type="datetimeFigureOut">
              <a:rPr lang="en-US" smtClean="0"/>
              <a:t>1/23/2022</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DB0D-707A-4B4F-9F6C-74B60B20FB92}" type="slidenum">
              <a:rPr lang="en-US" smtClean="0"/>
              <a:t>‹#›</a:t>
            </a:fld>
            <a:endParaRPr lang="en-US"/>
          </a:p>
        </p:txBody>
      </p:sp>
    </p:spTree>
    <p:extLst>
      <p:ext uri="{BB962C8B-B14F-4D97-AF65-F5344CB8AC3E}">
        <p14:creationId xmlns:p14="http://schemas.microsoft.com/office/powerpoint/2010/main" val="1570655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538014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344207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189767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64619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D7CAE28-B5DB-416C-BBE2-FF443ED9C5B5}" type="datetimeFigureOut">
              <a:rPr lang="en-US" smtClean="0"/>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906351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D7CAE28-B5DB-416C-BBE2-FF443ED9C5B5}" type="datetimeFigureOut">
              <a:rPr lang="en-US" smtClean="0"/>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301116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D7CAE28-B5DB-416C-BBE2-FF443ED9C5B5}" type="datetimeFigureOut">
              <a:rPr lang="en-US" smtClean="0"/>
              <a:t>1/23/2022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052972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D7CAE28-B5DB-416C-BBE2-FF443ED9C5B5}" type="datetimeFigureOut">
              <a:rPr lang="en-US" smtClean="0"/>
              <a:t>1/23/2022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820483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CAE28-B5DB-416C-BBE2-FF443ED9C5B5}" type="datetimeFigureOut">
              <a:rPr lang="en-US" smtClean="0"/>
              <a:t>1/23/2022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48447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417882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369606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CAE28-B5DB-416C-BBE2-FF443ED9C5B5}" type="datetimeFigureOut">
              <a:rPr lang="en-US" smtClean="0"/>
              <a:t>1/23/2022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C0902-DFCD-4542-83AB-0F1E2C26E220}" type="slidenum">
              <a:rPr lang="en-US" smtClean="0"/>
              <a:t>‹#›</a:t>
            </a:fld>
            <a:endParaRPr lang="en-US"/>
          </a:p>
        </p:txBody>
      </p:sp>
    </p:spTree>
    <p:extLst>
      <p:ext uri="{BB962C8B-B14F-4D97-AF65-F5344CB8AC3E}">
        <p14:creationId xmlns:p14="http://schemas.microsoft.com/office/powerpoint/2010/main" val="14515823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34565" y="280656"/>
            <a:ext cx="11633703" cy="3648547"/>
          </a:xfrm>
        </p:spPr>
        <p:txBody>
          <a:bodyPr anchor="t">
            <a:normAutofit/>
          </a:bodyPr>
          <a:lstStyle/>
          <a:p>
            <a:r>
              <a:rPr lang="x-none" sz="5400" b="1" dirty="0" smtClean="0">
                <a:latin typeface="Times New Roman" panose="02020603050405020304" pitchFamily="18" charset="0"/>
                <a:cs typeface="Times New Roman" panose="02020603050405020304" pitchFamily="18" charset="0"/>
              </a:rPr>
              <a:t>Arhitectura Calculatoarelor </a:t>
            </a:r>
            <a:br>
              <a:rPr lang="x-none" sz="5400" b="1" dirty="0" smtClean="0">
                <a:latin typeface="Times New Roman" panose="02020603050405020304" pitchFamily="18" charset="0"/>
                <a:cs typeface="Times New Roman" panose="02020603050405020304" pitchFamily="18" charset="0"/>
              </a:rPr>
            </a:br>
            <a:r>
              <a:rPr lang="en-GB" sz="3200" dirty="0">
                <a:latin typeface="Times New Roman" panose="02020603050405020304" pitchFamily="18" charset="0"/>
                <a:cs typeface="Times New Roman" panose="02020603050405020304" pitchFamily="18" charset="0"/>
              </a:rPr>
              <a:t>T</a:t>
            </a:r>
            <a:r>
              <a:rPr lang="x-none" sz="3200" dirty="0" smtClean="0">
                <a:latin typeface="Times New Roman" panose="02020603050405020304" pitchFamily="18" charset="0"/>
                <a:cs typeface="Times New Roman" panose="02020603050405020304" pitchFamily="18" charset="0"/>
              </a:rPr>
              <a:t>.1 – </a:t>
            </a:r>
            <a:r>
              <a:rPr lang="ro-RO" sz="3200" dirty="0">
                <a:latin typeface="Times New Roman" panose="02020603050405020304" pitchFamily="18" charset="0"/>
                <a:cs typeface="Times New Roman" panose="02020603050405020304" pitchFamily="18" charset="0"/>
              </a:rPr>
              <a:t>NOŢIUNI  INTRODUCTIVE</a:t>
            </a:r>
            <a:endParaRPr lang="en-US" sz="3200" dirty="0">
              <a:latin typeface="Times New Roman" panose="02020603050405020304" pitchFamily="18" charset="0"/>
              <a:cs typeface="Times New Roman" panose="02020603050405020304" pitchFamily="18" charset="0"/>
            </a:endParaRPr>
          </a:p>
        </p:txBody>
      </p:sp>
      <p:sp>
        <p:nvSpPr>
          <p:cNvPr id="5" name="Подзаголовок 4"/>
          <p:cNvSpPr>
            <a:spLocks noGrp="1"/>
          </p:cNvSpPr>
          <p:nvPr>
            <p:ph type="subTitle" idx="1"/>
          </p:nvPr>
        </p:nvSpPr>
        <p:spPr>
          <a:xfrm>
            <a:off x="1406305" y="6047715"/>
            <a:ext cx="9144000" cy="495678"/>
          </a:xfrm>
        </p:spPr>
        <p:txBody>
          <a:bodyPr/>
          <a:lstStyle/>
          <a:p>
            <a:r>
              <a:rPr lang="x-none" dirty="0" smtClean="0"/>
              <a:t>Conf. Univ. Dr. Crețu Vasilii</a:t>
            </a:r>
            <a:endParaRPr lang="en-US" dirty="0"/>
          </a:p>
        </p:txBody>
      </p:sp>
      <p:sp>
        <p:nvSpPr>
          <p:cNvPr id="2" name="TextBox 1"/>
          <p:cNvSpPr txBox="1"/>
          <p:nvPr/>
        </p:nvSpPr>
        <p:spPr>
          <a:xfrm>
            <a:off x="846497" y="3023857"/>
            <a:ext cx="10429592" cy="646331"/>
          </a:xfrm>
          <a:prstGeom prst="rect">
            <a:avLst/>
          </a:prstGeom>
          <a:noFill/>
        </p:spPr>
        <p:txBody>
          <a:bodyPr wrap="square" rtlCol="0">
            <a:spAutoFit/>
          </a:bodyPr>
          <a:lstStyle/>
          <a:p>
            <a:r>
              <a:rPr lang="x-none" b="1" dirty="0" smtClean="0"/>
              <a:t>Scopul Lecției: </a:t>
            </a:r>
            <a:r>
              <a:rPr lang="en-US" dirty="0"/>
              <a:t>De a face </a:t>
            </a:r>
            <a:r>
              <a:rPr lang="en-US" dirty="0" err="1"/>
              <a:t>cunoștință</a:t>
            </a:r>
            <a:r>
              <a:rPr lang="en-US" dirty="0"/>
              <a:t> cu </a:t>
            </a:r>
            <a:r>
              <a:rPr lang="en-US" dirty="0" err="1"/>
              <a:t>noțiunile</a:t>
            </a:r>
            <a:r>
              <a:rPr lang="en-US" dirty="0"/>
              <a:t> de </a:t>
            </a:r>
            <a:r>
              <a:rPr lang="en-US" dirty="0" err="1"/>
              <a:t>bază</a:t>
            </a:r>
            <a:r>
              <a:rPr lang="en-US" dirty="0"/>
              <a:t> din </a:t>
            </a:r>
            <a:r>
              <a:rPr lang="en-US" dirty="0" err="1"/>
              <a:t>Arhitectura</a:t>
            </a:r>
            <a:r>
              <a:rPr lang="en-US" dirty="0"/>
              <a:t> </a:t>
            </a:r>
            <a:r>
              <a:rPr lang="en-US" dirty="0" err="1"/>
              <a:t>Calculatoarelor</a:t>
            </a:r>
            <a:r>
              <a:rPr lang="en-US" dirty="0"/>
              <a:t>, de a </a:t>
            </a:r>
            <a:r>
              <a:rPr lang="en-US" dirty="0" err="1"/>
              <a:t>înțelege</a:t>
            </a:r>
            <a:r>
              <a:rPr lang="en-US" dirty="0"/>
              <a:t> </a:t>
            </a:r>
            <a:r>
              <a:rPr lang="en-US" dirty="0" err="1"/>
              <a:t>noțiunea</a:t>
            </a:r>
            <a:r>
              <a:rPr lang="en-US" dirty="0"/>
              <a:t> de </a:t>
            </a:r>
            <a:r>
              <a:rPr lang="en-US" dirty="0" err="1"/>
              <a:t>nivele</a:t>
            </a:r>
            <a:r>
              <a:rPr lang="en-US" dirty="0"/>
              <a:t> </a:t>
            </a:r>
            <a:r>
              <a:rPr lang="en-US" dirty="0" err="1"/>
              <a:t>conceptuale</a:t>
            </a:r>
            <a:r>
              <a:rPr lang="en-US" dirty="0"/>
              <a:t>, de a </a:t>
            </a:r>
            <a:r>
              <a:rPr lang="en-US" dirty="0" err="1"/>
              <a:t>înțelege</a:t>
            </a:r>
            <a:r>
              <a:rPr lang="en-US" dirty="0"/>
              <a:t> </a:t>
            </a:r>
            <a:r>
              <a:rPr lang="en-US" dirty="0" err="1"/>
              <a:t>structura</a:t>
            </a:r>
            <a:r>
              <a:rPr lang="en-US" dirty="0"/>
              <a:t> </a:t>
            </a:r>
            <a:r>
              <a:rPr lang="en-US" dirty="0" err="1"/>
              <a:t>unui</a:t>
            </a:r>
            <a:r>
              <a:rPr lang="en-US" dirty="0"/>
              <a:t> </a:t>
            </a:r>
            <a:r>
              <a:rPr lang="en-US" dirty="0" err="1"/>
              <a:t>sistem</a:t>
            </a:r>
            <a:r>
              <a:rPr lang="en-US" dirty="0"/>
              <a:t> de </a:t>
            </a:r>
            <a:r>
              <a:rPr lang="en-US" dirty="0" err="1"/>
              <a:t>calcul</a:t>
            </a:r>
            <a:r>
              <a:rPr lang="en-US" dirty="0"/>
              <a:t> </a:t>
            </a:r>
            <a:r>
              <a:rPr lang="en-US" dirty="0" err="1"/>
              <a:t>și</a:t>
            </a:r>
            <a:r>
              <a:rPr lang="en-US" dirty="0"/>
              <a:t> </a:t>
            </a:r>
            <a:r>
              <a:rPr lang="en-US" dirty="0" err="1"/>
              <a:t>funcțiile</a:t>
            </a:r>
            <a:r>
              <a:rPr lang="en-US" dirty="0"/>
              <a:t> </a:t>
            </a:r>
            <a:r>
              <a:rPr lang="en-US" dirty="0" err="1"/>
              <a:t>componentelor</a:t>
            </a:r>
            <a:r>
              <a:rPr lang="en-US" dirty="0"/>
              <a:t> </a:t>
            </a:r>
            <a:r>
              <a:rPr lang="en-US" dirty="0" err="1"/>
              <a:t>lui</a:t>
            </a:r>
            <a:r>
              <a:rPr lang="en-US" dirty="0" smtClean="0"/>
              <a:t>.</a:t>
            </a:r>
            <a:endParaRPr lang="en-US" dirty="0"/>
          </a:p>
        </p:txBody>
      </p:sp>
      <p:sp>
        <p:nvSpPr>
          <p:cNvPr id="6" name="TextBox 5"/>
          <p:cNvSpPr txBox="1"/>
          <p:nvPr/>
        </p:nvSpPr>
        <p:spPr>
          <a:xfrm>
            <a:off x="846497" y="1779935"/>
            <a:ext cx="10429592" cy="646331"/>
          </a:xfrm>
          <a:prstGeom prst="rect">
            <a:avLst/>
          </a:prstGeom>
          <a:noFill/>
        </p:spPr>
        <p:txBody>
          <a:bodyPr wrap="square" rtlCol="0">
            <a:spAutoFit/>
          </a:bodyPr>
          <a:lstStyle/>
          <a:p>
            <a:r>
              <a:rPr lang="ro-RO" b="1" dirty="0"/>
              <a:t>Noțiuni Introductive. Obiectivele disciplinei. Schema de bază a unui calculator. Rolurile  componentelor de bază, Principiul de funcționare a lor, Schema nivelelor conceptuale a calculatoarelor.</a:t>
            </a:r>
            <a:endParaRPr lang="en-US" strike="sngStrike" dirty="0"/>
          </a:p>
        </p:txBody>
      </p:sp>
      <p:sp>
        <p:nvSpPr>
          <p:cNvPr id="3" name="Прямоугольник 2"/>
          <p:cNvSpPr/>
          <p:nvPr/>
        </p:nvSpPr>
        <p:spPr>
          <a:xfrm>
            <a:off x="846497" y="3925545"/>
            <a:ext cx="6096000" cy="1200329"/>
          </a:xfrm>
          <a:prstGeom prst="rect">
            <a:avLst/>
          </a:prstGeom>
        </p:spPr>
        <p:txBody>
          <a:bodyPr>
            <a:spAutoFit/>
          </a:bodyPr>
          <a:lstStyle/>
          <a:p>
            <a:r>
              <a:rPr lang="ro-RO" b="1" dirty="0">
                <a:solidFill>
                  <a:srgbClr val="555555"/>
                </a:solidFill>
                <a:latin typeface="Times New Roman" pitchFamily="18" charset="0"/>
                <a:cs typeface="Times New Roman" pitchFamily="18" charset="0"/>
              </a:rPr>
              <a:t>Studentul trebuie </a:t>
            </a:r>
            <a:r>
              <a:rPr lang="ro-RO" b="1" i="1" dirty="0">
                <a:solidFill>
                  <a:srgbClr val="555555"/>
                </a:solidFill>
                <a:latin typeface="Times New Roman" pitchFamily="18" charset="0"/>
                <a:cs typeface="Times New Roman" pitchFamily="18" charset="0"/>
              </a:rPr>
              <a:t>să cunoască:</a:t>
            </a:r>
            <a:endParaRPr lang="ro-RO" b="1" dirty="0">
              <a:solidFill>
                <a:srgbClr val="555555"/>
              </a:solidFill>
              <a:latin typeface="Times New Roman" pitchFamily="18" charset="0"/>
              <a:cs typeface="Times New Roman" pitchFamily="18" charset="0"/>
            </a:endParaRPr>
          </a:p>
          <a:p>
            <a:r>
              <a:rPr lang="ro-RO" b="1" i="1" dirty="0">
                <a:solidFill>
                  <a:srgbClr val="555555"/>
                </a:solidFill>
                <a:latin typeface="Times New Roman" pitchFamily="18" charset="0"/>
                <a:cs typeface="Times New Roman" pitchFamily="18" charset="0"/>
              </a:rPr>
              <a:t>§  Schema de bază a calculatoarelor digitale;</a:t>
            </a:r>
            <a:r>
              <a:rPr lang="ro-RO" b="1" dirty="0">
                <a:solidFill>
                  <a:srgbClr val="555555"/>
                </a:solidFill>
                <a:latin typeface="Times New Roman" pitchFamily="18" charset="0"/>
                <a:cs typeface="Times New Roman" pitchFamily="18" charset="0"/>
              </a:rPr>
              <a:t/>
            </a:r>
            <a:br>
              <a:rPr lang="ro-RO" b="1" dirty="0">
                <a:solidFill>
                  <a:srgbClr val="555555"/>
                </a:solidFill>
                <a:latin typeface="Times New Roman" pitchFamily="18" charset="0"/>
                <a:cs typeface="Times New Roman" pitchFamily="18" charset="0"/>
              </a:rPr>
            </a:br>
            <a:r>
              <a:rPr lang="ro-RO" b="1" i="1" dirty="0" smtClean="0">
                <a:solidFill>
                  <a:srgbClr val="555555"/>
                </a:solidFill>
                <a:latin typeface="Times New Roman" pitchFamily="18" charset="0"/>
                <a:cs typeface="Times New Roman" pitchFamily="18" charset="0"/>
              </a:rPr>
              <a:t>§</a:t>
            </a:r>
            <a:r>
              <a:rPr lang="ro-RO" b="1" i="1" dirty="0">
                <a:solidFill>
                  <a:srgbClr val="555555"/>
                </a:solidFill>
                <a:latin typeface="Times New Roman" pitchFamily="18" charset="0"/>
                <a:cs typeface="Times New Roman" pitchFamily="18" charset="0"/>
              </a:rPr>
              <a:t>  Rolurile componentelor de bază a calculatorului</a:t>
            </a:r>
            <a:endParaRPr lang="ro-RO" b="1" dirty="0">
              <a:solidFill>
                <a:srgbClr val="555555"/>
              </a:solidFill>
              <a:latin typeface="Times New Roman" pitchFamily="18" charset="0"/>
              <a:cs typeface="Times New Roman" pitchFamily="18" charset="0"/>
            </a:endParaRPr>
          </a:p>
          <a:p>
            <a:r>
              <a:rPr lang="ro-RO" b="1" i="1" dirty="0">
                <a:solidFill>
                  <a:srgbClr val="555555"/>
                </a:solidFill>
                <a:latin typeface="Times New Roman" pitchFamily="18" charset="0"/>
                <a:cs typeface="Times New Roman" pitchFamily="18" charset="0"/>
              </a:rPr>
              <a:t>§  Schema nivelelor conceptuale a unui calculator</a:t>
            </a:r>
            <a:endParaRPr lang="ro-RO" b="1" i="0" dirty="0">
              <a:solidFill>
                <a:srgbClr val="555555"/>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26999531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0535" y="0"/>
            <a:ext cx="6944008" cy="369332"/>
          </a:xfrm>
          <a:prstGeom prst="rect">
            <a:avLst/>
          </a:prstGeom>
        </p:spPr>
        <p:txBody>
          <a:bodyPr wrap="square">
            <a:spAutoFit/>
          </a:bodyPr>
          <a:lstStyle/>
          <a:p>
            <a:pPr marL="457200" indent="-457200">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SCHEMA NIVELELOR CONCEPTUALE A UNUI CALCULATOR</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Прямоугольник 4"/>
          <p:cNvSpPr/>
          <p:nvPr/>
        </p:nvSpPr>
        <p:spPr>
          <a:xfrm>
            <a:off x="-374117" y="283850"/>
            <a:ext cx="5878532" cy="369332"/>
          </a:xfrm>
          <a:prstGeom prst="rect">
            <a:avLst/>
          </a:prstGeom>
        </p:spPr>
        <p:txBody>
          <a:bodyPr wrap="none">
            <a:spAutoFit/>
          </a:bodyPr>
          <a:lstStyle/>
          <a:p>
            <a:pPr indent="457200"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 calculator virtual actual are şapte nivele conceptuale.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6" name="Рисунок 5"/>
          <p:cNvPicPr>
            <a:picLocks noChangeAspect="1"/>
          </p:cNvPicPr>
          <p:nvPr/>
        </p:nvPicPr>
        <p:blipFill rotWithShape="1">
          <a:blip r:embed="rId2"/>
          <a:srcRect t="305"/>
          <a:stretch/>
        </p:blipFill>
        <p:spPr>
          <a:xfrm>
            <a:off x="178004" y="669956"/>
            <a:ext cx="5915025" cy="5488676"/>
          </a:xfrm>
          <a:prstGeom prst="rect">
            <a:avLst/>
          </a:prstGeom>
        </p:spPr>
      </p:pic>
      <p:sp>
        <p:nvSpPr>
          <p:cNvPr id="7" name="Прямоугольник 6"/>
          <p:cNvSpPr/>
          <p:nvPr/>
        </p:nvSpPr>
        <p:spPr>
          <a:xfrm>
            <a:off x="5601077" y="621531"/>
            <a:ext cx="6096000" cy="646331"/>
          </a:xfrm>
          <a:prstGeom prst="rect">
            <a:avLst/>
          </a:prstGeom>
        </p:spPr>
        <p:txBody>
          <a:bodyPr>
            <a:spAutoFit/>
          </a:bodyPr>
          <a:lstStyle/>
          <a:p>
            <a:pPr algn="ctr">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Nivelurile conceptuale ale maşinii virtuale corespunzătoare calculatoarelor actuale.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Прямоугольник 7"/>
          <p:cNvSpPr/>
          <p:nvPr/>
        </p:nvSpPr>
        <p:spPr>
          <a:xfrm>
            <a:off x="5420008" y="1316287"/>
            <a:ext cx="6096000" cy="1200329"/>
          </a:xfrm>
          <a:prstGeom prst="rect">
            <a:avLst/>
          </a:prstGeom>
        </p:spPr>
        <p:txBody>
          <a:bodyPr>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Maşina virtuală este organizată pe niveluri iar între două niveluri pot exista două operaţii: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-translatarea şi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-interpretarea.</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9" name="Рисунок 8"/>
          <p:cNvPicPr>
            <a:picLocks noChangeAspect="1"/>
          </p:cNvPicPr>
          <p:nvPr/>
        </p:nvPicPr>
        <p:blipFill>
          <a:blip r:embed="rId3"/>
          <a:stretch>
            <a:fillRect/>
          </a:stretch>
        </p:blipFill>
        <p:spPr>
          <a:xfrm>
            <a:off x="6793777" y="2461329"/>
            <a:ext cx="4362450" cy="1543050"/>
          </a:xfrm>
          <a:prstGeom prst="rect">
            <a:avLst/>
          </a:prstGeom>
        </p:spPr>
      </p:pic>
    </p:spTree>
    <p:extLst>
      <p:ext uri="{BB962C8B-B14F-4D97-AF65-F5344CB8AC3E}">
        <p14:creationId xmlns:p14="http://schemas.microsoft.com/office/powerpoint/2010/main" val="3432732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2677656"/>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Utilizarea limbajului inferior este greoaie şi de aceea s-a creat un limbaj superior, mult mai aproape de gândirea  umană. Se pot scrie programe atât în L</a:t>
            </a:r>
            <a:r>
              <a:rPr lang="ro-RO" sz="1600"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sup</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cât şi în L</a:t>
            </a:r>
            <a:r>
              <a:rPr lang="ro-RO" sz="1600"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inf</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dar calculatorul va executa totdeauna setul de instrucţiuni din L</a:t>
            </a:r>
            <a:r>
              <a:rPr lang="ro-RO" sz="1600"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inf </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pentru care a fost proiectat fizic. </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Translatarea</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înseamnă transformarea programului din L</a:t>
            </a:r>
            <a:r>
              <a:rPr lang="ro-RO" sz="1600"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sup</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în întregime într-un program din L</a:t>
            </a:r>
            <a:r>
              <a:rPr lang="ro-RO" sz="1600"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inf</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Programul din L</a:t>
            </a:r>
            <a:r>
              <a:rPr lang="ro-RO" sz="1600"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sup</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este abandonat iar noul program din L</a:t>
            </a:r>
            <a:r>
              <a:rPr lang="ro-RO" sz="1600"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inf</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este încărcat în memorie şi executat. Translatarea seamănă cu compilarea.</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Interpretarea</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înseamnă execuţia instrucţiunilor din L</a:t>
            </a:r>
            <a:r>
              <a:rPr lang="ro-RO" sz="1600"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sup</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pas cu pas, fiecare instrucţiune fiind executată imediat. Este scrierea unui program în L</a:t>
            </a:r>
            <a:r>
              <a:rPr lang="ro-RO" sz="1600"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inf</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care preia programe din L</a:t>
            </a:r>
            <a:r>
              <a:rPr lang="ro-RO" sz="1600"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sup</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 date de intrare şi le execută examinând fiecare instrucţiune pe rând şi executând secvenţa echivalentă de instrucţiuni  direct în L</a:t>
            </a:r>
            <a:r>
              <a:rPr lang="ro-RO" sz="1600"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inf</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dar fără să genereze un nou program în L</a:t>
            </a:r>
            <a:r>
              <a:rPr lang="ro-RO" sz="1600"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inf</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Diferenţa fundamentală între cele două tehnici este că în translatare un program mai întâi este transformat în totalitate în alt program şi apoi executat programul translat, în timp ce în interpretare se execută fiecare instrucţiune pas cu pas.</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Faţă de interpretare, translatarea are avantajul unei viteze de execuţie mult mai mari.</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Прямоугольник 5"/>
          <p:cNvSpPr/>
          <p:nvPr/>
        </p:nvSpPr>
        <p:spPr>
          <a:xfrm>
            <a:off x="75446" y="2579906"/>
            <a:ext cx="12041108" cy="4278094"/>
          </a:xfrm>
          <a:prstGeom prst="rect">
            <a:avLst/>
          </a:prstGeom>
        </p:spPr>
        <p:txBody>
          <a:bodyPr wrap="square">
            <a:spAutoFit/>
          </a:bodyPr>
          <a:lstStyle/>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Nivelurile au următoarele semnificaţii: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42913">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sz="1600" b="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Nivelul 1</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este hard pur. Este format din circuite electrice şi electronice. </a:t>
            </a:r>
            <a:r>
              <a:rPr lang="en-US" sz="1600" dirty="0" err="1">
                <a:latin typeface="Times New Roman" panose="02020603050405020304" pitchFamily="18" charset="0"/>
                <a:cs typeface="Times New Roman" panose="02020603050405020304" pitchFamily="18" charset="0"/>
              </a:rPr>
              <a:t>cuprinde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a:t>
            </a:r>
            <a:r>
              <a:rPr lang="en-US" sz="1600"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nivelul</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echipamentelor</a:t>
            </a:r>
            <a:r>
              <a:rPr lang="en-US" sz="1600" b="1"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(care se </a:t>
            </a:r>
            <a:r>
              <a:rPr lang="en-US" sz="1600" dirty="0" err="1">
                <a:latin typeface="Times New Roman" panose="02020603050405020304" pitchFamily="18" charset="0"/>
                <a:cs typeface="Times New Roman" panose="02020603050405020304" pitchFamily="18" charset="0"/>
              </a:rPr>
              <a:t>afla</a:t>
            </a:r>
            <a:r>
              <a:rPr lang="x-none"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
            </a:r>
            <a:br>
              <a:rPr lang="en-US" sz="16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la </a:t>
            </a:r>
            <a:r>
              <a:rPr lang="en-US" sz="1600" dirty="0" err="1">
                <a:latin typeface="Times New Roman" panose="02020603050405020304" pitchFamily="18" charset="0"/>
                <a:cs typeface="Times New Roman" panose="02020603050405020304" pitchFamily="18" charset="0"/>
              </a:rPr>
              <a:t>cel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mai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scazut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nivel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a:t>
            </a:r>
            <a:r>
              <a:rPr lang="en-US" sz="1600" dirty="0">
                <a:latin typeface="Times New Roman" panose="02020603050405020304" pitchFamily="18" charset="0"/>
                <a:cs typeface="Times New Roman" panose="02020603050405020304" pitchFamily="18" charset="0"/>
              </a:rPr>
              <a:t> in care </a:t>
            </a:r>
            <a:r>
              <a:rPr lang="en-US" sz="1600" dirty="0" err="1">
                <a:latin typeface="Times New Roman" panose="02020603050405020304" pitchFamily="18" charset="0"/>
                <a:cs typeface="Times New Roman" panose="02020603050405020304" pitchFamily="18" charset="0"/>
              </a:rPr>
              <a:t>utilizatorul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poate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vedea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tranzistoarele</a:t>
            </a:r>
            <a:r>
              <a:rPr lang="en-US" sz="1600" dirty="0">
                <a:latin typeface="Times New Roman" panose="02020603050405020304" pitchFamily="18" charset="0"/>
                <a:cs typeface="Times New Roman" panose="02020603050405020304" pitchFamily="18" charset="0"/>
              </a:rPr>
              <a:t>). La </a:t>
            </a:r>
            <a:r>
              <a:rPr lang="en-US" sz="1600" dirty="0" err="1">
                <a:latin typeface="Times New Roman" panose="02020603050405020304" pitchFamily="18" charset="0"/>
                <a:cs typeface="Times New Roman" panose="02020603050405020304" pitchFamily="18" charset="0"/>
              </a:rPr>
              <a:t>nivelul</a:t>
            </a:r>
            <a:r>
              <a:rPr lang="en-US" sz="1600" dirty="0">
                <a:latin typeface="Times New Roman" panose="02020603050405020304" pitchFamily="18" charset="0"/>
                <a:cs typeface="Times New Roman" panose="02020603050405020304" pitchFamily="18" charset="0"/>
              </a:rPr>
              <a:t> digital</a:t>
            </a:r>
            <a:r>
              <a:rPr lang="x-none"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se </a:t>
            </a:r>
            <a:r>
              <a:rPr lang="en-US" sz="1600" dirty="0" err="1">
                <a:latin typeface="Times New Roman" panose="02020603050405020304" pitchFamily="18" charset="0"/>
                <a:cs typeface="Times New Roman" panose="02020603050405020304" pitchFamily="18" charset="0"/>
              </a:rPr>
              <a:t>afla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obiectele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numite</a:t>
            </a:r>
            <a:r>
              <a:rPr lang="en-US" sz="1600"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porti</a:t>
            </a:r>
            <a:r>
              <a:rPr lang="en-US" sz="1600" b="1" dirty="0">
                <a:latin typeface="Times New Roman" panose="02020603050405020304" pitchFamily="18" charset="0"/>
                <a:cs typeface="Times New Roman" panose="02020603050405020304" pitchFamily="18" charset="0"/>
              </a:rPr>
              <a:t>(gates</a:t>
            </a:r>
            <a:r>
              <a:rPr lang="en-US" sz="1600" dirty="0">
                <a:latin typeface="Times New Roman" panose="02020603050405020304" pitchFamily="18" charset="0"/>
                <a:cs typeface="Times New Roman" panose="02020603050405020304" pitchFamily="18" charset="0"/>
              </a:rPr>
              <a:t>) care </a:t>
            </a:r>
            <a:r>
              <a:rPr lang="en-US" sz="1600" dirty="0" err="1">
                <a:latin typeface="Times New Roman" panose="02020603050405020304" pitchFamily="18" charset="0"/>
                <a:cs typeface="Times New Roman" panose="02020603050405020304" pitchFamily="18" charset="0"/>
              </a:rPr>
              <a:t>sunt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construite</a:t>
            </a:r>
            <a:r>
              <a:rPr lang="en-US" sz="1600" dirty="0">
                <a:latin typeface="Times New Roman" panose="02020603050405020304" pitchFamily="18" charset="0"/>
                <a:cs typeface="Times New Roman" panose="02020603050405020304" pitchFamily="18" charset="0"/>
              </a:rPr>
              <a:t> din </a:t>
            </a:r>
            <a:r>
              <a:rPr lang="en-US" sz="1600" dirty="0" err="1">
                <a:latin typeface="Times New Roman" panose="02020603050405020304" pitchFamily="18" charset="0"/>
                <a:cs typeface="Times New Roman" panose="02020603050405020304" pitchFamily="18" charset="0"/>
              </a:rPr>
              <a:t>tranzistoare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dar</a:t>
            </a:r>
            <a:r>
              <a:rPr lang="en-US" sz="1600" dirty="0">
                <a:latin typeface="Times New Roman" panose="02020603050405020304" pitchFamily="18" charset="0"/>
                <a:cs typeface="Times New Roman" panose="02020603050405020304" pitchFamily="18" charset="0"/>
              </a:rPr>
              <a:t> au </a:t>
            </a:r>
            <a:r>
              <a:rPr lang="en-US" sz="1600" dirty="0" err="1">
                <a:latin typeface="Times New Roman" panose="02020603050405020304" pitchFamily="18" charset="0"/>
                <a:cs typeface="Times New Roman" panose="02020603050405020304" pitchFamily="18" charset="0"/>
              </a:rPr>
              <a:t>intrari</a:t>
            </a:r>
            <a:r>
              <a:rPr lang="x-none"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iesiri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digitale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semnale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reprezinta</a:t>
            </a:r>
            <a:r>
              <a:rPr lang="en-US" sz="1600" dirty="0">
                <a:latin typeface="Times New Roman" panose="02020603050405020304" pitchFamily="18" charset="0"/>
                <a:cs typeface="Times New Roman" panose="02020603050405020304" pitchFamily="18" charset="0"/>
              </a:rPr>
              <a:t> "0" </a:t>
            </a:r>
            <a:r>
              <a:rPr lang="en-US" sz="1600" dirty="0" err="1">
                <a:latin typeface="Times New Roman" panose="02020603050405020304" pitchFamily="18" charset="0"/>
                <a:cs typeface="Times New Roman" panose="02020603050405020304" pitchFamily="18" charset="0"/>
              </a:rPr>
              <a:t>sau</a:t>
            </a:r>
            <a:r>
              <a:rPr lang="en-US" sz="1600" dirty="0">
                <a:latin typeface="Times New Roman" panose="02020603050405020304" pitchFamily="18" charset="0"/>
                <a:cs typeface="Times New Roman" panose="02020603050405020304" pitchFamily="18" charset="0"/>
              </a:rPr>
              <a:t> "1"). </a:t>
            </a:r>
            <a:r>
              <a:rPr lang="en-US" sz="1600" dirty="0" err="1">
                <a:latin typeface="Times New Roman" panose="02020603050405020304" pitchFamily="18" charset="0"/>
                <a:cs typeface="Times New Roman" panose="02020603050405020304" pitchFamily="18" charset="0"/>
              </a:rPr>
              <a:t>Portile</a:t>
            </a:r>
            <a:r>
              <a:rPr lang="en-US" sz="1600" dirty="0">
                <a:latin typeface="Times New Roman" panose="02020603050405020304" pitchFamily="18" charset="0"/>
                <a:cs typeface="Times New Roman" panose="02020603050405020304" pitchFamily="18" charset="0"/>
              </a:rPr>
              <a:t> pot fi </a:t>
            </a:r>
            <a:r>
              <a:rPr lang="en-US" sz="1600" dirty="0" err="1">
                <a:latin typeface="Times New Roman" panose="02020603050405020304" pitchFamily="18" charset="0"/>
                <a:cs typeface="Times New Roman" panose="02020603050405020304" pitchFamily="18" charset="0"/>
              </a:rPr>
              <a:t>combinate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pentru</a:t>
            </a:r>
            <a:r>
              <a:rPr lang="en-US" sz="1600" dirty="0">
                <a:latin typeface="Times New Roman" panose="02020603050405020304" pitchFamily="18" charset="0"/>
                <a:cs typeface="Times New Roman" panose="02020603050405020304" pitchFamily="18" charset="0"/>
              </a:rPr>
              <a:t> a</a:t>
            </a:r>
            <a:r>
              <a:rPr lang="x-none"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forma o </a:t>
            </a:r>
            <a:r>
              <a:rPr lang="en-US" sz="1600" dirty="0" err="1">
                <a:latin typeface="Times New Roman" panose="02020603050405020304" pitchFamily="18" charset="0"/>
                <a:cs typeface="Times New Roman" panose="02020603050405020304" pitchFamily="18" charset="0"/>
              </a:rPr>
              <a:t>memorie</a:t>
            </a:r>
            <a:r>
              <a:rPr lang="en-US" sz="1600" dirty="0">
                <a:latin typeface="Times New Roman" panose="02020603050405020304" pitchFamily="18" charset="0"/>
                <a:cs typeface="Times New Roman" panose="02020603050405020304" pitchFamily="18" charset="0"/>
              </a:rPr>
              <a:t> de un bit care </a:t>
            </a:r>
            <a:r>
              <a:rPr lang="en-US" sz="1600" dirty="0" err="1">
                <a:latin typeface="Times New Roman" panose="02020603050405020304" pitchFamily="18" charset="0"/>
                <a:cs typeface="Times New Roman" panose="02020603050405020304" pitchFamily="18" charset="0"/>
              </a:rPr>
              <a:t>poate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stoca</a:t>
            </a:r>
            <a:r>
              <a:rPr lang="en-US" sz="1600" dirty="0">
                <a:latin typeface="Times New Roman" panose="02020603050405020304" pitchFamily="18" charset="0"/>
                <a:cs typeface="Times New Roman" panose="02020603050405020304" pitchFamily="18" charset="0"/>
              </a:rPr>
              <a:t> "0" </a:t>
            </a:r>
            <a:r>
              <a:rPr lang="en-US" sz="1600" dirty="0" err="1">
                <a:latin typeface="Times New Roman" panose="02020603050405020304" pitchFamily="18" charset="0"/>
                <a:cs typeface="Times New Roman" panose="02020603050405020304" pitchFamily="18" charset="0"/>
              </a:rPr>
              <a:t>sau</a:t>
            </a:r>
            <a:r>
              <a:rPr lang="en-US" sz="1600" dirty="0">
                <a:latin typeface="Times New Roman" panose="02020603050405020304" pitchFamily="18" charset="0"/>
                <a:cs typeface="Times New Roman" panose="02020603050405020304" pitchFamily="18" charset="0"/>
              </a:rPr>
              <a:t> "1", </a:t>
            </a:r>
            <a:r>
              <a:rPr lang="en-US" sz="1600" dirty="0" err="1">
                <a:latin typeface="Times New Roman" panose="02020603050405020304" pitchFamily="18" charset="0"/>
                <a:cs typeface="Times New Roman" panose="02020603050405020304" pitchFamily="18" charset="0"/>
              </a:rPr>
              <a:t>iar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memoriile</a:t>
            </a:r>
            <a:r>
              <a:rPr lang="en-US" sz="1600" dirty="0">
                <a:latin typeface="Times New Roman" panose="02020603050405020304" pitchFamily="18" charset="0"/>
                <a:cs typeface="Times New Roman" panose="02020603050405020304" pitchFamily="18" charset="0"/>
              </a:rPr>
              <a:t> de 1 bit pot fi</a:t>
            </a:r>
            <a:r>
              <a:rPr lang="x-none"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combinate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pentru</a:t>
            </a:r>
            <a:r>
              <a:rPr lang="en-US" sz="1600" dirty="0">
                <a:latin typeface="Times New Roman" panose="02020603050405020304" pitchFamily="18" charset="0"/>
                <a:cs typeface="Times New Roman" panose="02020603050405020304" pitchFamily="18" charset="0"/>
              </a:rPr>
              <a:t> a forma </a:t>
            </a:r>
            <a:r>
              <a:rPr lang="en-US" sz="1600" dirty="0" err="1">
                <a:latin typeface="Times New Roman" panose="02020603050405020304" pitchFamily="18" charset="0"/>
                <a:cs typeface="Times New Roman" panose="02020603050405020304" pitchFamily="18" charset="0"/>
              </a:rPr>
              <a:t>grupuri</a:t>
            </a:r>
            <a:r>
              <a:rPr lang="en-US" sz="1600" dirty="0">
                <a:latin typeface="Times New Roman" panose="02020603050405020304" pitchFamily="18" charset="0"/>
                <a:cs typeface="Times New Roman" panose="02020603050405020304" pitchFamily="18" charset="0"/>
              </a:rPr>
              <a:t> de 16, 32 </a:t>
            </a:r>
            <a:r>
              <a:rPr lang="en-US" sz="1600" dirty="0" err="1">
                <a:latin typeface="Times New Roman" panose="02020603050405020304" pitchFamily="18" charset="0"/>
                <a:cs typeface="Times New Roman" panose="02020603050405020304" pitchFamily="18" charset="0"/>
              </a:rPr>
              <a:t>sau</a:t>
            </a:r>
            <a:r>
              <a:rPr lang="en-US" sz="1600" dirty="0">
                <a:latin typeface="Times New Roman" panose="02020603050405020304" pitchFamily="18" charset="0"/>
                <a:cs typeface="Times New Roman" panose="02020603050405020304" pitchFamily="18" charset="0"/>
              </a:rPr>
              <a:t> 64 </a:t>
            </a:r>
            <a:r>
              <a:rPr lang="en-US" sz="1600" dirty="0" err="1">
                <a:latin typeface="Times New Roman" panose="02020603050405020304" pitchFamily="18" charset="0"/>
                <a:cs typeface="Times New Roman" panose="02020603050405020304" pitchFamily="18" charset="0"/>
              </a:rPr>
              <a:t>biti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numite</a:t>
            </a:r>
            <a:r>
              <a:rPr lang="en-US" sz="1600"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registre</a:t>
            </a:r>
            <a:r>
              <a:rPr lang="en-US" sz="1600" dirty="0">
                <a:latin typeface="Times New Roman" panose="02020603050405020304" pitchFamily="18" charset="0"/>
                <a:cs typeface="Times New Roman" panose="02020603050405020304" pitchFamily="18" charset="0"/>
              </a:rPr>
              <a:t>. </a:t>
            </a:r>
            <a:br>
              <a:rPr lang="en-US" sz="1600" dirty="0">
                <a:latin typeface="Times New Roman" panose="02020603050405020304" pitchFamily="18" charset="0"/>
                <a:cs typeface="Times New Roman" panose="02020603050405020304" pitchFamily="18" charset="0"/>
              </a:rPr>
            </a:br>
            <a:r>
              <a:rPr lang="x-none" sz="1600" dirty="0">
                <a:latin typeface="Times New Roman" panose="02020603050405020304" pitchFamily="18" charset="0"/>
                <a:cs typeface="Times New Roman" panose="02020603050405020304" pitchFamily="18" charset="0"/>
              </a:rPr>
              <a:t>       	 </a:t>
            </a:r>
            <a:r>
              <a:rPr lang="ro-RO" sz="1600" b="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Nivelul 2</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este nivelul microprogram care interpretează instrucţiunile nivelului 3 şi le execută în nivelul 1. Fiecare instrucţiune a nivelului 3 este executată de un microprogram.</a:t>
            </a:r>
            <a:r>
              <a:rPr lang="en-US" sz="1600" dirty="0">
                <a:latin typeface="Times New Roman" panose="02020603050405020304" pitchFamily="18" charset="0"/>
                <a:cs typeface="Times New Roman" panose="02020603050405020304" pitchFamily="18" charset="0"/>
              </a:rPr>
              <a:t> La </a:t>
            </a:r>
            <a:r>
              <a:rPr lang="en-US" sz="1600" b="1" dirty="0" err="1">
                <a:latin typeface="Times New Roman" panose="02020603050405020304" pitchFamily="18" charset="0"/>
                <a:cs typeface="Times New Roman" panose="02020603050405020304" pitchFamily="18" charset="0"/>
              </a:rPr>
              <a:t>nivelul</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microarhitecturii</a:t>
            </a:r>
            <a:r>
              <a:rPr lang="en-US" sz="1600" b="1"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se </a:t>
            </a:r>
            <a:r>
              <a:rPr lang="en-US" sz="1600" dirty="0" err="1">
                <a:latin typeface="Times New Roman" panose="02020603050405020304" pitchFamily="18" charset="0"/>
                <a:cs typeface="Times New Roman" panose="02020603050405020304" pitchFamily="18" charset="0"/>
              </a:rPr>
              <a:t>afla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registre</a:t>
            </a:r>
            <a:r>
              <a:rPr lang="en-US" sz="1600" dirty="0">
                <a:latin typeface="Times New Roman" panose="02020603050405020304" pitchFamily="18" charset="0"/>
                <a:cs typeface="Times New Roman" panose="02020603050405020304" pitchFamily="18" charset="0"/>
              </a:rPr>
              <a:t>, o </a:t>
            </a:r>
            <a:r>
              <a:rPr lang="en-US" sz="1600" dirty="0" err="1">
                <a:latin typeface="Times New Roman" panose="02020603050405020304" pitchFamily="18" charset="0"/>
                <a:cs typeface="Times New Roman" panose="02020603050405020304" pitchFamily="18" charset="0"/>
              </a:rPr>
              <a:t>memorie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locala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a:t>
            </a:r>
            <a:r>
              <a:rPr lang="en-US" sz="1600" dirty="0">
                <a:latin typeface="Times New Roman" panose="02020603050405020304" pitchFamily="18" charset="0"/>
                <a:cs typeface="Times New Roman" panose="02020603050405020304" pitchFamily="18" charset="0"/>
              </a:rPr>
              <a:t> un circuit </a:t>
            </a:r>
            <a:r>
              <a:rPr lang="en-US" sz="1600" dirty="0" err="1">
                <a:latin typeface="Times New Roman" panose="02020603050405020304" pitchFamily="18" charset="0"/>
                <a:cs typeface="Times New Roman" panose="02020603050405020304" pitchFamily="18" charset="0"/>
              </a:rPr>
              <a:t>numit</a:t>
            </a:r>
            <a:r>
              <a:rPr lang="en-US" sz="16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UAL</a:t>
            </a:r>
            <a:r>
              <a:rPr lang="x-none" sz="1600" b="1"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(Arithmetic and Logic Unit) </a:t>
            </a:r>
            <a:r>
              <a:rPr lang="en-US" sz="1600" dirty="0">
                <a:latin typeface="Times New Roman" panose="02020603050405020304" pitchFamily="18" charset="0"/>
                <a:cs typeface="Times New Roman" panose="02020603050405020304" pitchFamily="18" charset="0"/>
              </a:rPr>
              <a:t>care </a:t>
            </a:r>
            <a:r>
              <a:rPr lang="en-US" sz="1600" dirty="0" err="1">
                <a:latin typeface="Times New Roman" panose="02020603050405020304" pitchFamily="18" charset="0"/>
                <a:cs typeface="Times New Roman" panose="02020603050405020304" pitchFamily="18" charset="0"/>
              </a:rPr>
              <a:t>poate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executa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operatii</a:t>
            </a:r>
            <a:r>
              <a:rPr lang="en-US" sz="1600" dirty="0">
                <a:latin typeface="Times New Roman" panose="02020603050405020304" pitchFamily="18" charset="0"/>
                <a:cs typeface="Times New Roman" panose="02020603050405020304" pitchFamily="18" charset="0"/>
              </a:rPr>
              <a:t> simple </a:t>
            </a:r>
            <a:r>
              <a:rPr lang="en-US" sz="1600" dirty="0" err="1">
                <a:latin typeface="Times New Roman" panose="02020603050405020304" pitchFamily="18" charset="0"/>
                <a:cs typeface="Times New Roman" panose="02020603050405020304" pitchFamily="18" charset="0"/>
              </a:rPr>
              <a:t>aritmetice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logice</a:t>
            </a:r>
            <a:r>
              <a:rPr lang="en-US" sz="1600" dirty="0">
                <a:latin typeface="Times New Roman" panose="02020603050405020304" pitchFamily="18" charset="0"/>
                <a:cs typeface="Times New Roman" panose="02020603050405020304" pitchFamily="18" charset="0"/>
              </a:rPr>
              <a:t>.</a:t>
            </a:r>
            <a:r>
              <a:rPr lang="x-none"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UAL </a:t>
            </a:r>
            <a:r>
              <a:rPr lang="en-US" sz="1600" dirty="0" err="1">
                <a:latin typeface="Times New Roman" panose="02020603050405020304" pitchFamily="18" charset="0"/>
                <a:cs typeface="Times New Roman" panose="02020603050405020304" pitchFamily="18" charset="0"/>
              </a:rPr>
              <a:t>este</a:t>
            </a:r>
            <a:r>
              <a:rPr lang="en-US" sz="1600" dirty="0">
                <a:latin typeface="Times New Roman" panose="02020603050405020304" pitchFamily="18" charset="0"/>
                <a:cs typeface="Times New Roman" panose="02020603050405020304" pitchFamily="18" charset="0"/>
              </a:rPr>
              <a:t> o </a:t>
            </a:r>
            <a:r>
              <a:rPr lang="en-US" sz="1600" dirty="0" err="1">
                <a:latin typeface="Times New Roman" panose="02020603050405020304" pitchFamily="18" charset="0"/>
                <a:cs typeface="Times New Roman" panose="02020603050405020304" pitchFamily="18" charset="0"/>
              </a:rPr>
              <a:t>unitate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combinationala</a:t>
            </a:r>
            <a:r>
              <a:rPr lang="en-US" sz="1600" dirty="0">
                <a:latin typeface="Times New Roman" panose="02020603050405020304" pitchFamily="18" charset="0"/>
                <a:cs typeface="Times New Roman" panose="02020603050405020304" pitchFamily="18" charset="0"/>
              </a:rPr>
              <a:t> cu </a:t>
            </a:r>
            <a:r>
              <a:rPr lang="en-US" sz="1600" dirty="0" err="1">
                <a:latin typeface="Times New Roman" panose="02020603050405020304" pitchFamily="18" charset="0"/>
                <a:cs typeface="Times New Roman" panose="02020603050405020304" pitchFamily="18" charset="0"/>
              </a:rPr>
              <a:t>doua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intrari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a:t>
            </a:r>
            <a:r>
              <a:rPr lang="en-US" sz="1600" dirty="0">
                <a:latin typeface="Times New Roman" panose="02020603050405020304" pitchFamily="18" charset="0"/>
                <a:cs typeface="Times New Roman" panose="02020603050405020304" pitchFamily="18" charset="0"/>
              </a:rPr>
              <a:t> o </a:t>
            </a:r>
            <a:r>
              <a:rPr lang="en-US" sz="1600" dirty="0" err="1">
                <a:latin typeface="Times New Roman" panose="02020603050405020304" pitchFamily="18" charset="0"/>
                <a:cs typeface="Times New Roman" panose="02020603050405020304" pitchFamily="18" charset="0"/>
              </a:rPr>
              <a:t>iesire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Aici</a:t>
            </a:r>
            <a:r>
              <a:rPr lang="en-US" sz="1600" dirty="0">
                <a:latin typeface="Times New Roman" panose="02020603050405020304" pitchFamily="18" charset="0"/>
                <a:cs typeface="Times New Roman" panose="02020603050405020304" pitchFamily="18" charset="0"/>
              </a:rPr>
              <a:t> se </a:t>
            </a:r>
            <a:r>
              <a:rPr lang="en-US" sz="1600" dirty="0" err="1">
                <a:latin typeface="Times New Roman" panose="02020603050405020304" pitchFamily="18" charset="0"/>
                <a:cs typeface="Times New Roman" panose="02020603050405020304" pitchFamily="18" charset="0"/>
              </a:rPr>
              <a:t>poate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distinge</a:t>
            </a:r>
            <a:r>
              <a:rPr lang="en-US" sz="1600" dirty="0">
                <a:latin typeface="Times New Roman" panose="02020603050405020304" pitchFamily="18" charset="0"/>
                <a:cs typeface="Times New Roman" panose="02020603050405020304" pitchFamily="18" charset="0"/>
              </a:rPr>
              <a:t> o</a:t>
            </a:r>
            <a:r>
              <a:rPr lang="x-none"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cale</a:t>
            </a:r>
            <a:r>
              <a:rPr lang="en-US" sz="1600" dirty="0">
                <a:latin typeface="Times New Roman" panose="02020603050405020304" pitchFamily="18" charset="0"/>
                <a:cs typeface="Times New Roman" panose="02020603050405020304" pitchFamily="18" charset="0"/>
              </a:rPr>
              <a:t> de date, </a:t>
            </a:r>
            <a:r>
              <a:rPr lang="en-US" sz="1600" dirty="0" err="1">
                <a:latin typeface="Times New Roman" panose="02020603050405020304" pitchFamily="18" charset="0"/>
                <a:cs typeface="Times New Roman" panose="02020603050405020304" pitchFamily="18" charset="0"/>
              </a:rPr>
              <a:t>prin</a:t>
            </a:r>
            <a:r>
              <a:rPr lang="en-US" sz="1600" dirty="0">
                <a:latin typeface="Times New Roman" panose="02020603050405020304" pitchFamily="18" charset="0"/>
                <a:cs typeface="Times New Roman" panose="02020603050405020304" pitchFamily="18" charset="0"/>
              </a:rPr>
              <a:t> care </a:t>
            </a:r>
            <a:r>
              <a:rPr lang="en-US" sz="1600" dirty="0" err="1">
                <a:latin typeface="Times New Roman" panose="02020603050405020304" pitchFamily="18" charset="0"/>
                <a:cs typeface="Times New Roman" panose="02020603050405020304" pitchFamily="18" charset="0"/>
              </a:rPr>
              <a:t>circula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datele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una</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adrese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una</a:t>
            </a:r>
            <a:r>
              <a:rPr lang="en-US" sz="1600" dirty="0">
                <a:latin typeface="Times New Roman" panose="02020603050405020304" pitchFamily="18" charset="0"/>
                <a:cs typeface="Times New Roman" panose="02020603050405020304" pitchFamily="18" charset="0"/>
              </a:rPr>
              <a:t> de control </a:t>
            </a:r>
            <a:r>
              <a:rPr lang="en-US" sz="1600" dirty="0" err="1">
                <a:latin typeface="Times New Roman" panose="02020603050405020304" pitchFamily="18" charset="0"/>
                <a:cs typeface="Times New Roman" panose="02020603050405020304" pitchFamily="18" charset="0"/>
              </a:rPr>
              <a:t>si</a:t>
            </a:r>
            <a:r>
              <a:rPr lang="en-US" sz="1600" dirty="0">
                <a:latin typeface="Times New Roman" panose="02020603050405020304" pitchFamily="18" charset="0"/>
                <a:cs typeface="Times New Roman" panose="02020603050405020304" pitchFamily="18" charset="0"/>
              </a:rPr>
              <a:t> stare. La </a:t>
            </a:r>
            <a:r>
              <a:rPr lang="en-US" sz="1600" dirty="0" err="1">
                <a:latin typeface="Times New Roman" panose="02020603050405020304" pitchFamily="18" charset="0"/>
                <a:cs typeface="Times New Roman" panose="02020603050405020304" pitchFamily="18" charset="0"/>
              </a:rPr>
              <a:t>unele</a:t>
            </a:r>
            <a:r>
              <a:rPr lang="x-none"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calculatoare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operatiile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caii</a:t>
            </a:r>
            <a:r>
              <a:rPr lang="en-US" sz="1600" dirty="0">
                <a:latin typeface="Times New Roman" panose="02020603050405020304" pitchFamily="18" charset="0"/>
                <a:cs typeface="Times New Roman" panose="02020603050405020304" pitchFamily="18" charset="0"/>
              </a:rPr>
              <a:t> de date </a:t>
            </a:r>
            <a:r>
              <a:rPr lang="en-US" sz="1600" dirty="0" err="1">
                <a:latin typeface="Times New Roman" panose="02020603050405020304" pitchFamily="18" charset="0"/>
                <a:cs typeface="Times New Roman" panose="02020603050405020304" pitchFamily="18" charset="0"/>
              </a:rPr>
              <a:t>sunt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controlate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prin</a:t>
            </a:r>
            <a:r>
              <a:rPr lang="en-US" sz="1600" dirty="0">
                <a:latin typeface="Times New Roman" panose="02020603050405020304" pitchFamily="18" charset="0"/>
                <a:cs typeface="Times New Roman" panose="02020603050405020304" pitchFamily="18" charset="0"/>
              </a:rPr>
              <a:t> </a:t>
            </a:r>
            <a:r>
              <a:rPr lang="en-US" sz="1600" i="1" dirty="0">
                <a:latin typeface="Times New Roman" panose="02020603050405020304" pitchFamily="18" charset="0"/>
                <a:cs typeface="Times New Roman" panose="02020603050405020304" pitchFamily="18" charset="0"/>
              </a:rPr>
              <a:t>microprogram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iar</a:t>
            </a:r>
            <a:r>
              <a:rPr lang="en-US" sz="1600" dirty="0">
                <a:latin typeface="Times New Roman" panose="02020603050405020304" pitchFamily="18" charset="0"/>
                <a:cs typeface="Times New Roman" panose="02020603050405020304" pitchFamily="18" charset="0"/>
              </a:rPr>
              <a:t> la </a:t>
            </a:r>
            <a:r>
              <a:rPr lang="en-US" sz="1600" dirty="0" err="1">
                <a:latin typeface="Times New Roman" panose="02020603050405020304" pitchFamily="18" charset="0"/>
                <a:cs typeface="Times New Roman" panose="02020603050405020304" pitchFamily="18" charset="0"/>
              </a:rPr>
              <a:t>altele</a:t>
            </a:r>
            <a:r>
              <a:rPr lang="en-US" sz="1600" dirty="0">
                <a:latin typeface="Times New Roman" panose="02020603050405020304" pitchFamily="18" charset="0"/>
                <a:cs typeface="Times New Roman" panose="02020603050405020304" pitchFamily="18" charset="0"/>
              </a:rPr>
              <a:t> direct</a:t>
            </a:r>
            <a:r>
              <a:rPr lang="x-none"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prin</a:t>
            </a:r>
            <a:r>
              <a:rPr lang="en-US" sz="1600" dirty="0">
                <a:latin typeface="Times New Roman" panose="02020603050405020304" pitchFamily="18" charset="0"/>
                <a:cs typeface="Times New Roman" panose="02020603050405020304" pitchFamily="18" charset="0"/>
              </a:rPr>
              <a:t> hardware. </a:t>
            </a:r>
            <a:r>
              <a:rPr lang="en-US" sz="1600" dirty="0" err="1">
                <a:latin typeface="Times New Roman" panose="02020603050405020304" pitchFamily="18" charset="0"/>
                <a:cs typeface="Times New Roman" panose="02020603050405020304" pitchFamily="18" charset="0"/>
              </a:rPr>
              <a:t>Microprogramul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este</a:t>
            </a:r>
            <a:r>
              <a:rPr lang="en-US" sz="1600" dirty="0">
                <a:latin typeface="Times New Roman" panose="02020603050405020304" pitchFamily="18" charset="0"/>
                <a:cs typeface="Times New Roman" panose="02020603050405020304" pitchFamily="18" charset="0"/>
              </a:rPr>
              <a:t> un </a:t>
            </a:r>
            <a:r>
              <a:rPr lang="en-US" sz="1600" dirty="0" err="1">
                <a:latin typeface="Times New Roman" panose="02020603050405020304" pitchFamily="18" charset="0"/>
                <a:cs typeface="Times New Roman" panose="02020603050405020304" pitchFamily="18" charset="0"/>
              </a:rPr>
              <a:t>interpretor</a:t>
            </a:r>
            <a:r>
              <a:rPr lang="en-US" sz="1600" dirty="0">
                <a:latin typeface="Times New Roman" panose="02020603050405020304" pitchFamily="18" charset="0"/>
                <a:cs typeface="Times New Roman" panose="02020603050405020304" pitchFamily="18" charset="0"/>
              </a:rPr>
              <a:t> al </a:t>
            </a:r>
            <a:r>
              <a:rPr lang="en-US" sz="1600" dirty="0" err="1">
                <a:latin typeface="Times New Roman" panose="02020603050405020304" pitchFamily="18" charset="0"/>
                <a:cs typeface="Times New Roman" panose="02020603050405020304" pitchFamily="18" charset="0"/>
              </a:rPr>
              <a:t>instructiunilor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nivelului</a:t>
            </a:r>
            <a:r>
              <a:rPr lang="en-US" sz="1600" dirty="0">
                <a:latin typeface="Times New Roman" panose="02020603050405020304" pitchFamily="18" charset="0"/>
                <a:cs typeface="Times New Roman" panose="02020603050405020304" pitchFamily="18" charset="0"/>
              </a:rPr>
              <a:t> superior. </a:t>
            </a:r>
            <a:br>
              <a:rPr lang="en-US" sz="1600" dirty="0">
                <a:latin typeface="Times New Roman" panose="02020603050405020304" pitchFamily="18" charset="0"/>
                <a:cs typeface="Times New Roman" panose="02020603050405020304" pitchFamily="18" charset="0"/>
              </a:rPr>
            </a:br>
            <a:r>
              <a:rPr lang="x-none" sz="1600" dirty="0">
                <a:latin typeface="Times New Roman" panose="02020603050405020304" pitchFamily="18" charset="0"/>
                <a:cs typeface="Times New Roman" panose="02020603050405020304" pitchFamily="18" charset="0"/>
              </a:rPr>
              <a:t>     	  </a:t>
            </a:r>
            <a:r>
              <a:rPr lang="ro-RO" sz="1600" b="1" u="sng" dirty="0">
                <a:latin typeface="Times New Roman" panose="02020603050405020304" pitchFamily="18" charset="0"/>
                <a:cs typeface="Times New Roman" panose="02020603050405020304" pitchFamily="18" charset="0"/>
              </a:rPr>
              <a:t>Nivelul 3</a:t>
            </a:r>
            <a:r>
              <a:rPr lang="ro-RO" sz="1600" u="sng" dirty="0">
                <a:latin typeface="Times New Roman" panose="02020603050405020304" pitchFamily="18" charset="0"/>
                <a:cs typeface="Times New Roman" panose="02020603050405020304" pitchFamily="18" charset="0"/>
              </a:rPr>
              <a:t> </a:t>
            </a:r>
            <a:r>
              <a:rPr lang="ro-RO" sz="1600" dirty="0">
                <a:latin typeface="Times New Roman" panose="02020603050405020304" pitchFamily="18" charset="0"/>
                <a:cs typeface="Times New Roman" panose="02020603050405020304" pitchFamily="18" charset="0"/>
              </a:rPr>
              <a:t>este nivelul setului de instrucţiuni al maşinii, instrucţiuni executate pe nivelul hard. </a:t>
            </a:r>
            <a:r>
              <a:rPr lang="en-US" sz="1600" dirty="0" err="1">
                <a:latin typeface="Times New Roman" panose="02020603050405020304" pitchFamily="18" charset="0"/>
                <a:cs typeface="Times New Roman" panose="02020603050405020304" pitchFamily="18" charset="0"/>
              </a:rPr>
              <a:t>numit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a:t>
            </a:r>
            <a:r>
              <a:rPr lang="en-US" sz="16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ISA (Instruction Set Architecture) </a:t>
            </a:r>
            <a:r>
              <a:rPr lang="en-US" sz="1600" dirty="0" err="1">
                <a:latin typeface="Times New Roman" panose="02020603050405020304" pitchFamily="18" charset="0"/>
                <a:cs typeface="Times New Roman" panose="02020603050405020304" pitchFamily="18" charset="0"/>
              </a:rPr>
              <a:t>reprezinta</a:t>
            </a:r>
            <a:r>
              <a:rPr lang="x-none"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primul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nivel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programabil</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catre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utilizator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Aici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gasim</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instructiunile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masina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furnizate</a:t>
            </a:r>
            <a:r>
              <a:rPr lang="en-US" sz="1600" dirty="0">
                <a:latin typeface="Times New Roman" panose="02020603050405020304" pitchFamily="18" charset="0"/>
                <a:cs typeface="Times New Roman" panose="02020603050405020304" pitchFamily="18" charset="0"/>
              </a:rPr>
              <a:t> de</a:t>
            </a:r>
            <a:r>
              <a:rPr lang="x-none"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producator</a:t>
            </a:r>
            <a:r>
              <a:rPr lang="en-US" sz="1600" dirty="0">
                <a:latin typeface="Times New Roman" panose="02020603050405020304" pitchFamily="18" charset="0"/>
                <a:cs typeface="Times New Roman" panose="02020603050405020304" pitchFamily="18" charset="0"/>
              </a:rPr>
              <a:t>, care la </a:t>
            </a:r>
            <a:r>
              <a:rPr lang="en-US" sz="1600" dirty="0" err="1">
                <a:latin typeface="Times New Roman" panose="02020603050405020304" pitchFamily="18" charset="0"/>
                <a:cs typeface="Times New Roman" panose="02020603050405020304" pitchFamily="18" charset="0"/>
              </a:rPr>
              <a:t>rindul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lor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sunt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interpretate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sau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executate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prin</a:t>
            </a:r>
            <a:r>
              <a:rPr lang="en-US" sz="1600" dirty="0">
                <a:latin typeface="Times New Roman" panose="02020603050405020304" pitchFamily="18" charset="0"/>
                <a:cs typeface="Times New Roman" panose="02020603050405020304" pitchFamily="18" charset="0"/>
              </a:rPr>
              <a:t> hardware-</a:t>
            </a:r>
            <a:r>
              <a:rPr lang="en-US" sz="1600" dirty="0" err="1">
                <a:latin typeface="Times New Roman" panose="02020603050405020304" pitchFamily="18" charset="0"/>
                <a:cs typeface="Times New Roman" panose="02020603050405020304" pitchFamily="18" charset="0"/>
              </a:rPr>
              <a:t>ul</a:t>
            </a:r>
            <a:r>
              <a:rPr lang="en-US" sz="1600" dirty="0">
                <a:latin typeface="Times New Roman" panose="02020603050405020304" pitchFamily="18" charset="0"/>
                <a:cs typeface="Times New Roman" panose="02020603050405020304" pitchFamily="18" charset="0"/>
              </a:rPr>
              <a:t> de la</a:t>
            </a:r>
            <a:r>
              <a:rPr lang="x-none"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nivelul</a:t>
            </a:r>
            <a:r>
              <a:rPr lang="en-US" sz="1600" dirty="0">
                <a:latin typeface="Times New Roman" panose="02020603050405020304" pitchFamily="18" charset="0"/>
                <a:cs typeface="Times New Roman" panose="02020603050405020304" pitchFamily="18" charset="0"/>
              </a:rPr>
              <a:t> inferior. </a:t>
            </a:r>
            <a:r>
              <a:rPr lang="en-US" sz="1600" dirty="0"/>
              <a:t/>
            </a:r>
            <a:br>
              <a:rPr lang="en-US" sz="1600" dirty="0"/>
            </a:br>
            <a:r>
              <a:rPr lang="x-none" sz="1600" dirty="0"/>
              <a:t>       	 </a:t>
            </a:r>
            <a:r>
              <a:rPr lang="ro-RO" sz="1600" b="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Nivelul 4</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Sistemul de operare este hibrid deoarece cuprinde atât instrucţiuni interpretate de nivelul patru cât şi instrucţiuni interpretate de nivelul trei. </a:t>
            </a:r>
            <a:r>
              <a:rPr lang="en-US" sz="1600" b="1" dirty="0" err="1">
                <a:latin typeface="Times New Roman" panose="02020603050405020304" pitchFamily="18" charset="0"/>
                <a:cs typeface="Times New Roman" panose="02020603050405020304" pitchFamily="18" charset="0"/>
              </a:rPr>
              <a:t>sistemului</a:t>
            </a:r>
            <a:r>
              <a:rPr lang="en-US" sz="1600" b="1" dirty="0">
                <a:latin typeface="Times New Roman" panose="02020603050405020304" pitchFamily="18" charset="0"/>
                <a:cs typeface="Times New Roman" panose="02020603050405020304" pitchFamily="18" charset="0"/>
              </a:rPr>
              <a:t> de </a:t>
            </a:r>
            <a:r>
              <a:rPr lang="en-US" sz="1600" b="1" dirty="0" err="1">
                <a:latin typeface="Times New Roman" panose="02020603050405020304" pitchFamily="18" charset="0"/>
                <a:cs typeface="Times New Roman" panose="02020603050405020304" pitchFamily="18" charset="0"/>
              </a:rPr>
              <a:t>operare</a:t>
            </a:r>
            <a:r>
              <a:rPr lang="en-US" sz="1600" b="1"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este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hibrid</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adica</a:t>
            </a:r>
            <a:r>
              <a:rPr lang="en-US" sz="1600" dirty="0">
                <a:latin typeface="Times New Roman" panose="02020603050405020304" pitchFamily="18" charset="0"/>
                <a:cs typeface="Times New Roman" panose="02020603050405020304" pitchFamily="18" charset="0"/>
              </a:rPr>
              <a:t> se </a:t>
            </a:r>
            <a:r>
              <a:rPr lang="en-US" sz="1600" dirty="0" err="1">
                <a:latin typeface="Times New Roman" panose="02020603050405020304" pitchFamily="18" charset="0"/>
                <a:cs typeface="Times New Roman" panose="02020603050405020304" pitchFamily="18" charset="0"/>
              </a:rPr>
              <a:t>intilnesc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instructiuni</a:t>
            </a:r>
            <a:r>
              <a:rPr lang="x-none"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ISA </a:t>
            </a:r>
            <a:r>
              <a:rPr lang="en-US" sz="1600" dirty="0" err="1">
                <a:latin typeface="Times New Roman" panose="02020603050405020304" pitchFamily="18" charset="0"/>
                <a:cs typeface="Times New Roman" panose="02020603050405020304" pitchFamily="18" charset="0"/>
              </a:rPr>
              <a:t>si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instructiuni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noi</a:t>
            </a:r>
            <a:r>
              <a:rPr lang="en-US" sz="1600" dirty="0">
                <a:latin typeface="Times New Roman" panose="02020603050405020304" pitchFamily="18" charset="0"/>
                <a:cs typeface="Times New Roman" panose="02020603050405020304" pitchFamily="18" charset="0"/>
              </a:rPr>
              <a:t> ale </a:t>
            </a:r>
            <a:r>
              <a:rPr lang="en-US" sz="1600" dirty="0" err="1">
                <a:latin typeface="Times New Roman" panose="02020603050405020304" pitchFamily="18" charset="0"/>
                <a:cs typeface="Times New Roman" panose="02020603050405020304" pitchFamily="18" charset="0"/>
              </a:rPr>
              <a:t>sistemului</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operare</a:t>
            </a:r>
            <a:r>
              <a:rPr lang="en-US" sz="1600" dirty="0">
                <a:latin typeface="Times New Roman" panose="02020603050405020304" pitchFamily="18" charset="0"/>
                <a:cs typeface="Times New Roman" panose="02020603050405020304" pitchFamily="18" charset="0"/>
              </a:rPr>
              <a:t> care </a:t>
            </a:r>
            <a:r>
              <a:rPr lang="en-US" sz="1600" dirty="0" err="1">
                <a:latin typeface="Times New Roman" panose="02020603050405020304" pitchFamily="18" charset="0"/>
                <a:cs typeface="Times New Roman" panose="02020603050405020304" pitchFamily="18" charset="0"/>
              </a:rPr>
              <a:t>sunt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interpretate</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sistemul</a:t>
            </a:r>
            <a:r>
              <a:rPr lang="en-US" sz="1600" dirty="0">
                <a:latin typeface="Times New Roman" panose="02020603050405020304" pitchFamily="18" charset="0"/>
                <a:cs typeface="Times New Roman" panose="02020603050405020304" pitchFamily="18" charset="0"/>
              </a:rPr>
              <a:t> de</a:t>
            </a:r>
            <a:r>
              <a:rPr lang="x-none"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operare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sau</a:t>
            </a:r>
            <a:r>
              <a:rPr lang="en-US" sz="1600" dirty="0">
                <a:latin typeface="Times New Roman" panose="02020603050405020304" pitchFamily="18" charset="0"/>
                <a:cs typeface="Times New Roman" panose="02020603050405020304" pitchFamily="18" charset="0"/>
              </a:rPr>
              <a:t> direct de microprogram. </a:t>
            </a:r>
            <a:endParaRPr lang="en-US" sz="1600" dirty="0"/>
          </a:p>
        </p:txBody>
      </p:sp>
    </p:spTree>
    <p:extLst>
      <p:ext uri="{BB962C8B-B14F-4D97-AF65-F5344CB8AC3E}">
        <p14:creationId xmlns:p14="http://schemas.microsoft.com/office/powerpoint/2010/main" val="2831170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 y="0"/>
            <a:ext cx="12191999" cy="3077766"/>
          </a:xfrm>
          <a:prstGeom prst="rect">
            <a:avLst/>
          </a:prstGeom>
        </p:spPr>
        <p:txBody>
          <a:bodyPr wrap="square">
            <a:spAutoFit/>
          </a:bodyPr>
          <a:lstStyle/>
          <a:p>
            <a:pPr indent="450215" algn="just">
              <a:spcAft>
                <a:spcPts val="0"/>
              </a:spcAft>
            </a:pPr>
            <a:r>
              <a:rPr lang="x-none" sz="1600" dirty="0" smtClean="0"/>
              <a:t>	</a:t>
            </a:r>
            <a:r>
              <a:rPr lang="en-US" sz="1600" dirty="0" err="1" smtClean="0">
                <a:latin typeface="Times New Roman" panose="02020603050405020304" pitchFamily="18" charset="0"/>
                <a:cs typeface="Times New Roman" panose="02020603050405020304" pitchFamily="18" charset="0"/>
              </a:rPr>
              <a:t>Primele</a:t>
            </a:r>
            <a:r>
              <a:rPr lang="en-US" sz="1600" dirty="0" smtClean="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trei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nivele</a:t>
            </a:r>
            <a:r>
              <a:rPr lang="en-US" sz="1600" dirty="0">
                <a:latin typeface="Times New Roman" panose="02020603050405020304" pitchFamily="18" charset="0"/>
                <a:cs typeface="Times New Roman" panose="02020603050405020304" pitchFamily="18" charset="0"/>
              </a:rPr>
              <a:t> nu </a:t>
            </a:r>
            <a:r>
              <a:rPr lang="en-US" sz="1600" dirty="0" err="1">
                <a:latin typeface="Times New Roman" panose="02020603050405020304" pitchFamily="18" charset="0"/>
                <a:cs typeface="Times New Roman" panose="02020603050405020304" pitchFamily="18" charset="0"/>
              </a:rPr>
              <a:t>sunt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utilizate</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programatorul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obisnuit</a:t>
            </a:r>
            <a:r>
              <a:rPr lang="en-US" sz="1600" dirty="0">
                <a:latin typeface="Times New Roman" panose="02020603050405020304" pitchFamily="18" charset="0"/>
                <a:cs typeface="Times New Roman" panose="02020603050405020304" pitchFamily="18" charset="0"/>
              </a:rPr>
              <a:t>, ci de </a:t>
            </a:r>
            <a:r>
              <a:rPr lang="en-US" sz="1600" b="1" dirty="0" err="1">
                <a:latin typeface="Times New Roman" panose="02020603050405020304" pitchFamily="18" charset="0"/>
                <a:cs typeface="Times New Roman" panose="02020603050405020304" pitchFamily="18" charset="0"/>
              </a:rPr>
              <a:t>programatorii</a:t>
            </a:r>
            <a:r>
              <a:rPr lang="en-US" sz="1600" b="1" dirty="0">
                <a:latin typeface="Times New Roman" panose="02020603050405020304" pitchFamily="18" charset="0"/>
                <a:cs typeface="Times New Roman" panose="02020603050405020304" pitchFamily="18" charset="0"/>
              </a:rPr>
              <a:t> </a:t>
            </a:r>
            <a:r>
              <a:rPr lang="en-US" sz="1600" b="1" dirty="0" smtClean="0">
                <a:latin typeface="Times New Roman" panose="02020603050405020304" pitchFamily="18" charset="0"/>
                <a:cs typeface="Times New Roman" panose="02020603050405020304" pitchFamily="18" charset="0"/>
              </a:rPr>
              <a:t>de</a:t>
            </a:r>
            <a:r>
              <a:rPr lang="x-none" sz="1600" b="1" dirty="0" smtClean="0">
                <a:latin typeface="Times New Roman" panose="02020603050405020304" pitchFamily="18" charset="0"/>
                <a:cs typeface="Times New Roman" panose="02020603050405020304" pitchFamily="18" charset="0"/>
              </a:rPr>
              <a:t> </a:t>
            </a:r>
            <a:r>
              <a:rPr lang="en-US" sz="1600" b="1" dirty="0" err="1" smtClean="0">
                <a:latin typeface="Times New Roman" panose="02020603050405020304" pitchFamily="18" charset="0"/>
                <a:cs typeface="Times New Roman" panose="02020603050405020304" pitchFamily="18" charset="0"/>
              </a:rPr>
              <a:t>sistem</a:t>
            </a:r>
            <a:r>
              <a:rPr lang="en-US" sz="1600" b="1"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care </a:t>
            </a:r>
            <a:r>
              <a:rPr lang="en-US" sz="1600" dirty="0" err="1">
                <a:latin typeface="Times New Roman" panose="02020603050405020304" pitchFamily="18" charset="0"/>
                <a:cs typeface="Times New Roman" panose="02020603050405020304" pitchFamily="18" charset="0"/>
              </a:rPr>
              <a:t>realizeaza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sau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intretin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interpretoarele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sau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translatoarele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pentru</a:t>
            </a:r>
            <a:r>
              <a:rPr lang="en-US" sz="1600" dirty="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masina</a:t>
            </a:r>
            <a:r>
              <a:rPr lang="x-none"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virtuala</a:t>
            </a:r>
            <a:r>
              <a:rPr lang="en-US" sz="1600" dirty="0">
                <a:latin typeface="Times New Roman" panose="02020603050405020304" pitchFamily="18" charset="0"/>
                <a:cs typeface="Times New Roman" panose="02020603050405020304" pitchFamily="18" charset="0"/>
              </a:rPr>
              <a:t>. De la </a:t>
            </a:r>
            <a:r>
              <a:rPr lang="en-US" sz="1600" dirty="0" err="1">
                <a:latin typeface="Times New Roman" panose="02020603050405020304" pitchFamily="18" charset="0"/>
                <a:cs typeface="Times New Roman" panose="02020603050405020304" pitchFamily="18" charset="0"/>
              </a:rPr>
              <a:t>nivelul</a:t>
            </a:r>
            <a:r>
              <a:rPr lang="en-US" sz="1600" dirty="0">
                <a:latin typeface="Times New Roman" panose="02020603050405020304" pitchFamily="18" charset="0"/>
                <a:cs typeface="Times New Roman" panose="02020603050405020304" pitchFamily="18" charset="0"/>
              </a:rPr>
              <a:t> 4 in </a:t>
            </a:r>
            <a:r>
              <a:rPr lang="en-US" sz="1600" dirty="0" err="1">
                <a:latin typeface="Times New Roman" panose="02020603050405020304" pitchFamily="18" charset="0"/>
                <a:cs typeface="Times New Roman" panose="02020603050405020304" pitchFamily="18" charset="0"/>
              </a:rPr>
              <a:t>sus</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masina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virtuala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este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folosita</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programatorii</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aplicatie</a:t>
            </a:r>
            <a:r>
              <a:rPr lang="en-US" sz="1600" dirty="0" smtClean="0">
                <a:latin typeface="Times New Roman" panose="02020603050405020304" pitchFamily="18" charset="0"/>
                <a:cs typeface="Times New Roman" panose="02020603050405020304" pitchFamily="18" charset="0"/>
              </a:rPr>
              <a:t>.</a:t>
            </a:r>
            <a:r>
              <a:rPr lang="x-none"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Nivelurile</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2 </a:t>
            </a:r>
            <a:r>
              <a:rPr lang="en-US" sz="1600" dirty="0" err="1">
                <a:latin typeface="Times New Roman" panose="02020603050405020304" pitchFamily="18" charset="0"/>
                <a:cs typeface="Times New Roman" panose="02020603050405020304" pitchFamily="18" charset="0"/>
              </a:rPr>
              <a:t>si</a:t>
            </a:r>
            <a:r>
              <a:rPr lang="en-US" sz="1600" dirty="0">
                <a:latin typeface="Times New Roman" panose="02020603050405020304" pitchFamily="18" charset="0"/>
                <a:cs typeface="Times New Roman" panose="02020603050405020304" pitchFamily="18" charset="0"/>
              </a:rPr>
              <a:t> 3 </a:t>
            </a:r>
            <a:r>
              <a:rPr lang="en-US" sz="1600" dirty="0" err="1">
                <a:latin typeface="Times New Roman" panose="02020603050405020304" pitchFamily="18" charset="0"/>
                <a:cs typeface="Times New Roman" panose="02020603050405020304" pitchFamily="18" charset="0"/>
              </a:rPr>
              <a:t>sunt</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obicei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interpretate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iar</a:t>
            </a:r>
            <a:r>
              <a:rPr lang="en-US" sz="1600" dirty="0">
                <a:latin typeface="Times New Roman" panose="02020603050405020304" pitchFamily="18" charset="0"/>
                <a:cs typeface="Times New Roman" panose="02020603050405020304" pitchFamily="18" charset="0"/>
              </a:rPr>
              <a:t> de la 4 in </a:t>
            </a:r>
            <a:r>
              <a:rPr lang="en-US" sz="1600" dirty="0" err="1">
                <a:latin typeface="Times New Roman" panose="02020603050405020304" pitchFamily="18" charset="0"/>
                <a:cs typeface="Times New Roman" panose="02020603050405020304" pitchFamily="18" charset="0"/>
              </a:rPr>
              <a:t>sus</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translatate</a:t>
            </a:r>
            <a:r>
              <a:rPr lang="en-US" sz="1600" dirty="0">
                <a:latin typeface="Times New Roman" panose="02020603050405020304" pitchFamily="18" charset="0"/>
                <a:cs typeface="Times New Roman" panose="02020603050405020304" pitchFamily="18" charset="0"/>
              </a:rPr>
              <a:t>, desi </a:t>
            </a:r>
            <a:r>
              <a:rPr lang="en-US" sz="1600" dirty="0" err="1">
                <a:latin typeface="Times New Roman" panose="02020603050405020304" pitchFamily="18" charset="0"/>
                <a:cs typeface="Times New Roman" panose="02020603050405020304" pitchFamily="18" charset="0"/>
              </a:rPr>
              <a:t>exista</a:t>
            </a:r>
            <a:r>
              <a:rPr lang="en-US" sz="1600" dirty="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si</a:t>
            </a:r>
            <a:r>
              <a:rPr lang="x-none"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exceptii</a:t>
            </a:r>
            <a:r>
              <a:rPr lang="en-US" sz="1600" dirty="0">
                <a:latin typeface="Times New Roman" panose="02020603050405020304" pitchFamily="18" charset="0"/>
                <a:cs typeface="Times New Roman" panose="02020603050405020304" pitchFamily="18" charset="0"/>
              </a:rPr>
              <a:t>. Alta </a:t>
            </a:r>
            <a:r>
              <a:rPr lang="en-US" sz="1600" dirty="0" err="1">
                <a:latin typeface="Times New Roman" panose="02020603050405020304" pitchFamily="18" charset="0"/>
                <a:cs typeface="Times New Roman" panose="02020603050405020304" pitchFamily="18" charset="0"/>
              </a:rPr>
              <a:t>deosebire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este</a:t>
            </a:r>
            <a:r>
              <a:rPr lang="en-US" sz="1600" dirty="0">
                <a:latin typeface="Times New Roman" panose="02020603050405020304" pitchFamily="18" charset="0"/>
                <a:cs typeface="Times New Roman" panose="02020603050405020304" pitchFamily="18" charset="0"/>
              </a:rPr>
              <a:t> ca </a:t>
            </a:r>
            <a:r>
              <a:rPr lang="en-US" sz="1600" dirty="0" err="1">
                <a:latin typeface="Times New Roman" panose="02020603050405020304" pitchFamily="18" charset="0"/>
                <a:cs typeface="Times New Roman" panose="02020603050405020304" pitchFamily="18" charset="0"/>
              </a:rPr>
              <a:t>limbajele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primelor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trei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niveluri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sunt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numerice</a:t>
            </a:r>
            <a:r>
              <a:rPr lang="en-US" sz="1600" dirty="0">
                <a:latin typeface="Times New Roman" panose="02020603050405020304" pitchFamily="18" charset="0"/>
                <a:cs typeface="Times New Roman" panose="02020603050405020304" pitchFamily="18" charset="0"/>
              </a:rPr>
              <a:t> (i.e. </a:t>
            </a:r>
            <a:r>
              <a:rPr lang="en-US" sz="1600" dirty="0" err="1" smtClean="0">
                <a:latin typeface="Times New Roman" panose="02020603050405020304" pitchFamily="18" charset="0"/>
                <a:cs typeface="Times New Roman" panose="02020603050405020304" pitchFamily="18" charset="0"/>
              </a:rPr>
              <a:t>Sunt</a:t>
            </a:r>
            <a:r>
              <a:rPr lang="x-none"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alcatuite</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din </a:t>
            </a:r>
            <a:r>
              <a:rPr lang="en-US" sz="1600" dirty="0" err="1">
                <a:latin typeface="Times New Roman" panose="02020603050405020304" pitchFamily="18" charset="0"/>
                <a:cs typeface="Times New Roman" panose="02020603050405020304" pitchFamily="18" charset="0"/>
              </a:rPr>
              <a:t>siruri</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numere</a:t>
            </a:r>
            <a:r>
              <a:rPr lang="en-US" sz="1600" dirty="0">
                <a:latin typeface="Times New Roman" panose="02020603050405020304" pitchFamily="18" charset="0"/>
                <a:cs typeface="Times New Roman" panose="02020603050405020304" pitchFamily="18" charset="0"/>
              </a:rPr>
              <a:t>). La </a:t>
            </a:r>
            <a:r>
              <a:rPr lang="en-US" sz="1600" dirty="0" err="1">
                <a:latin typeface="Times New Roman" panose="02020603050405020304" pitchFamily="18" charset="0"/>
                <a:cs typeface="Times New Roman" panose="02020603050405020304" pitchFamily="18" charset="0"/>
              </a:rPr>
              <a:t>nivelul</a:t>
            </a:r>
            <a:r>
              <a:rPr lang="en-US" sz="1600" dirty="0">
                <a:latin typeface="Times New Roman" panose="02020603050405020304" pitchFamily="18" charset="0"/>
                <a:cs typeface="Times New Roman" panose="02020603050405020304" pitchFamily="18" charset="0"/>
              </a:rPr>
              <a:t> </a:t>
            </a:r>
            <a:r>
              <a:rPr lang="x-none" sz="1600" dirty="0" smtClean="0">
                <a:latin typeface="Times New Roman" panose="02020603050405020304" pitchFamily="18" charset="0"/>
                <a:cs typeface="Times New Roman" panose="02020603050405020304" pitchFamily="18" charset="0"/>
              </a:rPr>
              <a:t>5</a:t>
            </a:r>
            <a:r>
              <a:rPr lang="en-US" sz="1600" dirty="0" smtClean="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limbajul</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programare</a:t>
            </a:r>
            <a:r>
              <a:rPr lang="en-US" sz="1600" dirty="0">
                <a:latin typeface="Times New Roman" panose="02020603050405020304" pitchFamily="18" charset="0"/>
                <a:cs typeface="Times New Roman" panose="02020603050405020304" pitchFamily="18" charset="0"/>
              </a:rPr>
              <a:t> se </a:t>
            </a:r>
            <a:r>
              <a:rPr lang="en-US" sz="1600" dirty="0" err="1">
                <a:latin typeface="Times New Roman" panose="02020603050405020304" pitchFamily="18" charset="0"/>
                <a:cs typeface="Times New Roman" panose="02020603050405020304" pitchFamily="18" charset="0"/>
              </a:rPr>
              <a:t>numeste</a:t>
            </a:r>
            <a:r>
              <a:rPr lang="en-US" sz="1600" dirty="0">
                <a:latin typeface="Times New Roman" panose="02020603050405020304" pitchFamily="18" charset="0"/>
                <a:cs typeface="Times New Roman" panose="02020603050405020304" pitchFamily="18" charset="0"/>
              </a:rPr>
              <a:t> </a:t>
            </a:r>
            <a:r>
              <a:rPr lang="en-US" sz="1600" b="1" dirty="0" smtClean="0">
                <a:latin typeface="Times New Roman" panose="02020603050405020304" pitchFamily="18" charset="0"/>
                <a:cs typeface="Times New Roman" panose="02020603050405020304" pitchFamily="18" charset="0"/>
              </a:rPr>
              <a:t>de</a:t>
            </a:r>
            <a:r>
              <a:rPr lang="x-none" sz="1600" b="1" dirty="0" smtClean="0">
                <a:latin typeface="Times New Roman" panose="02020603050405020304" pitchFamily="18" charset="0"/>
                <a:cs typeface="Times New Roman" panose="02020603050405020304" pitchFamily="18" charset="0"/>
              </a:rPr>
              <a:t> </a:t>
            </a:r>
            <a:r>
              <a:rPr lang="en-US" sz="1600" b="1" dirty="0" err="1" smtClean="0">
                <a:latin typeface="Times New Roman" panose="02020603050405020304" pitchFamily="18" charset="0"/>
                <a:cs typeface="Times New Roman" panose="02020603050405020304" pitchFamily="18" charset="0"/>
              </a:rPr>
              <a:t>asamblare</a:t>
            </a:r>
            <a:r>
              <a:rPr lang="en-US" sz="1600" b="1" dirty="0" smtClean="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reprezinta</a:t>
            </a:r>
            <a:r>
              <a:rPr lang="en-US" sz="1600" dirty="0">
                <a:latin typeface="Times New Roman" panose="02020603050405020304" pitchFamily="18" charset="0"/>
                <a:cs typeface="Times New Roman" panose="02020603050405020304" pitchFamily="18" charset="0"/>
              </a:rPr>
              <a:t> o </a:t>
            </a:r>
            <a:r>
              <a:rPr lang="en-US" sz="1600" dirty="0" err="1">
                <a:latin typeface="Times New Roman" panose="02020603050405020304" pitchFamily="18" charset="0"/>
                <a:cs typeface="Times New Roman" panose="02020603050405020304" pitchFamily="18" charset="0"/>
              </a:rPr>
              <a:t>scriere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simbolica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pentru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nivelul</a:t>
            </a:r>
            <a:r>
              <a:rPr lang="en-US" sz="1600" dirty="0">
                <a:latin typeface="Times New Roman" panose="02020603050405020304" pitchFamily="18" charset="0"/>
                <a:cs typeface="Times New Roman" panose="02020603050405020304" pitchFamily="18" charset="0"/>
              </a:rPr>
              <a:t> inferior. </a:t>
            </a:r>
            <a:r>
              <a:rPr lang="en-US" sz="1600" dirty="0" err="1">
                <a:latin typeface="Times New Roman" panose="02020603050405020304" pitchFamily="18" charset="0"/>
                <a:cs typeface="Times New Roman" panose="02020603050405020304" pitchFamily="18" charset="0"/>
              </a:rPr>
              <a:t>Programul</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care</a:t>
            </a:r>
            <a:r>
              <a:rPr lang="x-none"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interpreteaza</a:t>
            </a:r>
            <a:r>
              <a:rPr lang="en-US" sz="1600" dirty="0" smtClean="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limbajul</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asmblare</a:t>
            </a:r>
            <a:r>
              <a:rPr lang="en-US" sz="1600" dirty="0">
                <a:latin typeface="Times New Roman" panose="02020603050405020304" pitchFamily="18" charset="0"/>
                <a:cs typeface="Times New Roman" panose="02020603050405020304" pitchFamily="18" charset="0"/>
              </a:rPr>
              <a:t> se </a:t>
            </a:r>
            <a:r>
              <a:rPr lang="en-US" sz="1600" dirty="0" err="1">
                <a:latin typeface="Times New Roman" panose="02020603050405020304" pitchFamily="18" charset="0"/>
                <a:cs typeface="Times New Roman" panose="02020603050405020304" pitchFamily="18" charset="0"/>
              </a:rPr>
              <a:t>numeste</a:t>
            </a:r>
            <a:r>
              <a:rPr lang="en-US" sz="1600"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asamblor</a:t>
            </a:r>
            <a:r>
              <a:rPr lang="en-US" sz="1600" dirty="0">
                <a:latin typeface="Times New Roman" panose="02020603050405020304" pitchFamily="18" charset="0"/>
                <a:cs typeface="Times New Roman" panose="02020603050405020304" pitchFamily="18" charset="0"/>
              </a:rPr>
              <a:t>. </a:t>
            </a:r>
            <a:br>
              <a:rPr lang="en-US" sz="1600" dirty="0">
                <a:latin typeface="Times New Roman" panose="02020603050405020304" pitchFamily="18" charset="0"/>
                <a:cs typeface="Times New Roman" panose="02020603050405020304" pitchFamily="18" charset="0"/>
              </a:rPr>
            </a:br>
            <a:r>
              <a:rPr lang="x-none" sz="1600" dirty="0" smtClean="0">
                <a:latin typeface="Times New Roman" panose="02020603050405020304" pitchFamily="18" charset="0"/>
                <a:cs typeface="Times New Roman" panose="02020603050405020304" pitchFamily="18" charset="0"/>
              </a:rPr>
              <a:t>	</a:t>
            </a:r>
            <a:r>
              <a:rPr lang="ro-RO" sz="1600" b="1" u="sng"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Nivelul </a:t>
            </a:r>
            <a:r>
              <a:rPr lang="ro-RO" sz="1600" b="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5</a:t>
            </a:r>
            <a:r>
              <a:rPr lang="ro-RO"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este nivelul limbajului de asamblare, destinat programatorilor de aplicaţii. Dacă primele niveluri erau interpretate, acesta este translatat de către un program numit </a:t>
            </a:r>
            <a:r>
              <a:rPr lang="ro-RO"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asamblor</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spcAft>
                <a:spcPts val="0"/>
              </a:spcAft>
            </a:pPr>
            <a:r>
              <a:rPr lang="ro-RO"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sz="1600" b="1" u="sng"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Nivelul </a:t>
            </a:r>
            <a:r>
              <a:rPr lang="ro-RO" sz="1600" b="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6</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este nivelul de limbaj înalt. Programele scrise în acest nivel sunt translatate către nivelele cinci şi şase de către programe specializate numite </a:t>
            </a:r>
            <a:r>
              <a:rPr lang="ro-RO"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compilatoare</a:t>
            </a:r>
            <a:r>
              <a:rPr lang="ro-RO" sz="1600"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b="1" dirty="0"/>
              <a:t> </a:t>
            </a:r>
            <a:r>
              <a:rPr lang="en-US" sz="1600" b="1" dirty="0" err="1">
                <a:latin typeface="Times New Roman" panose="02020603050405020304" pitchFamily="18" charset="0"/>
                <a:cs typeface="Times New Roman" panose="02020603050405020304" pitchFamily="18" charset="0"/>
              </a:rPr>
              <a:t>limbaje</a:t>
            </a:r>
            <a:r>
              <a:rPr lang="en-US" sz="1600" b="1" dirty="0">
                <a:latin typeface="Times New Roman" panose="02020603050405020304" pitchFamily="18" charset="0"/>
                <a:cs typeface="Times New Roman" panose="02020603050405020304" pitchFamily="18" charset="0"/>
              </a:rPr>
              <a:t> de </a:t>
            </a:r>
            <a:r>
              <a:rPr lang="en-US" sz="1600" b="1" dirty="0" err="1">
                <a:latin typeface="Times New Roman" panose="02020603050405020304" pitchFamily="18" charset="0"/>
                <a:cs typeface="Times New Roman" panose="02020603050405020304" pitchFamily="18" charset="0"/>
              </a:rPr>
              <a:t>nivel</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inalt</a:t>
            </a:r>
            <a:r>
              <a:rPr lang="en-US" sz="1600" b="1"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a:t>
            </a:r>
            <a:r>
              <a:rPr lang="en-US" sz="1600" b="1" dirty="0">
                <a:latin typeface="Times New Roman" panose="02020603050405020304" pitchFamily="18" charset="0"/>
                <a:cs typeface="Times New Roman" panose="02020603050405020304" pitchFamily="18" charset="0"/>
              </a:rPr>
              <a:t>HLL = High </a:t>
            </a:r>
            <a:r>
              <a:rPr lang="en-US" sz="1600" b="1" dirty="0" smtClean="0">
                <a:latin typeface="Times New Roman" panose="02020603050405020304" pitchFamily="18" charset="0"/>
                <a:cs typeface="Times New Roman" panose="02020603050405020304" pitchFamily="18" charset="0"/>
              </a:rPr>
              <a:t>Level</a:t>
            </a:r>
            <a:r>
              <a:rPr lang="x-none" sz="1600" b="1" dirty="0" smtClean="0">
                <a:latin typeface="Times New Roman" panose="02020603050405020304" pitchFamily="18" charset="0"/>
                <a:cs typeface="Times New Roman" panose="02020603050405020304" pitchFamily="18" charset="0"/>
              </a:rPr>
              <a:t> </a:t>
            </a:r>
            <a:r>
              <a:rPr lang="en-US" sz="1600" b="1" dirty="0" smtClean="0">
                <a:latin typeface="Times New Roman" panose="02020603050405020304" pitchFamily="18" charset="0"/>
                <a:cs typeface="Times New Roman" panose="02020603050405020304" pitchFamily="18" charset="0"/>
              </a:rPr>
              <a:t>Language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sunt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realizate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pentru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programatorul</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aplicatii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Aici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gasim</a:t>
            </a:r>
            <a:r>
              <a:rPr lang="en-US" sz="1600" dirty="0">
                <a:latin typeface="Times New Roman" panose="02020603050405020304" pitchFamily="18" charset="0"/>
                <a:cs typeface="Times New Roman" panose="02020603050405020304" pitchFamily="18" charset="0"/>
              </a:rPr>
              <a:t>: C, C</a:t>
            </a:r>
            <a:r>
              <a:rPr lang="en-US" sz="1600" dirty="0" smtClean="0">
                <a:latin typeface="Times New Roman" panose="02020603050405020304" pitchFamily="18" charset="0"/>
                <a:cs typeface="Times New Roman" panose="02020603050405020304" pitchFamily="18" charset="0"/>
              </a:rPr>
              <a:t>++,</a:t>
            </a:r>
            <a:r>
              <a:rPr lang="x-none"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Pascal</a:t>
            </a:r>
            <a:r>
              <a:rPr lang="en-US" sz="1600" dirty="0">
                <a:latin typeface="Times New Roman" panose="02020603050405020304" pitchFamily="18" charset="0"/>
                <a:cs typeface="Times New Roman" panose="02020603050405020304" pitchFamily="18" charset="0"/>
              </a:rPr>
              <a:t>, Prolog, Java, LISP, etc. </a:t>
            </a:r>
            <a:r>
              <a:rPr lang="en-US" sz="1600" dirty="0" err="1">
                <a:latin typeface="Times New Roman" panose="02020603050405020304" pitchFamily="18" charset="0"/>
                <a:cs typeface="Times New Roman" panose="02020603050405020304" pitchFamily="18" charset="0"/>
              </a:rPr>
              <a:t>Aceste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limbaje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sunt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traduse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prin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translatoare</a:t>
            </a:r>
            <a:r>
              <a:rPr lang="en-US" sz="1600" dirty="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numite</a:t>
            </a:r>
            <a:r>
              <a:rPr lang="x-none" sz="1600" dirty="0" smtClean="0">
                <a:latin typeface="Times New Roman" panose="02020603050405020304" pitchFamily="18" charset="0"/>
                <a:cs typeface="Times New Roman" panose="02020603050405020304" pitchFamily="18" charset="0"/>
              </a:rPr>
              <a:t> </a:t>
            </a:r>
            <a:r>
              <a:rPr lang="en-US" sz="1600" b="1" dirty="0" err="1" smtClean="0">
                <a:latin typeface="Times New Roman" panose="02020603050405020304" pitchFamily="18" charset="0"/>
                <a:cs typeface="Times New Roman" panose="02020603050405020304" pitchFamily="18" charset="0"/>
              </a:rPr>
              <a:t>compilatoare</a:t>
            </a:r>
            <a:r>
              <a:rPr lang="en-US" sz="1600" b="1"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a:t>
            </a:r>
            <a:r>
              <a:rPr lang="en-US" sz="1600" dirty="0" err="1">
                <a:latin typeface="Times New Roman" panose="02020603050405020304" pitchFamily="18" charset="0"/>
                <a:cs typeface="Times New Roman" panose="02020603050405020304" pitchFamily="18" charset="0"/>
              </a:rPr>
              <a:t>exista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exceptii</a:t>
            </a:r>
            <a:r>
              <a:rPr lang="en-US" sz="1600" dirty="0">
                <a:latin typeface="Times New Roman" panose="02020603050405020304" pitchFamily="18" charset="0"/>
                <a:cs typeface="Times New Roman" panose="02020603050405020304" pitchFamily="18" charset="0"/>
              </a:rPr>
              <a:t>: Java </a:t>
            </a:r>
            <a:r>
              <a:rPr lang="en-US" sz="1600" dirty="0" err="1">
                <a:latin typeface="Times New Roman" panose="02020603050405020304" pitchFamily="18" charset="0"/>
                <a:cs typeface="Times New Roman" panose="02020603050405020304" pitchFamily="18" charset="0"/>
              </a:rPr>
              <a:t>este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interpretat</a:t>
            </a:r>
            <a:r>
              <a:rPr lang="en-US" sz="1600" dirty="0">
                <a:latin typeface="Times New Roman" panose="02020603050405020304" pitchFamily="18" charset="0"/>
                <a:cs typeface="Times New Roman" panose="02020603050405020304" pitchFamily="18" charset="0"/>
              </a:rPr>
              <a:t>). </a:t>
            </a:r>
            <a:br>
              <a:rPr lang="en-US" sz="1600" dirty="0">
                <a:latin typeface="Times New Roman" panose="02020603050405020304" pitchFamily="18" charset="0"/>
                <a:cs typeface="Times New Roman" panose="02020603050405020304" pitchFamily="18" charset="0"/>
              </a:rPr>
            </a:br>
            <a:r>
              <a:rPr lang="x-none" sz="1600" dirty="0" smtClean="0">
                <a:latin typeface="Times New Roman" panose="02020603050405020304" pitchFamily="18" charset="0"/>
                <a:cs typeface="Times New Roman" panose="02020603050405020304" pitchFamily="18" charset="0"/>
              </a:rPr>
              <a:t>	</a:t>
            </a:r>
            <a:r>
              <a:rPr lang="ro-RO" sz="1600" b="1" u="sng"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Nivelul </a:t>
            </a:r>
            <a:r>
              <a:rPr lang="ro-RO" sz="1600" b="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7</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conţine limbaje destinate unor domenii foarte speciale cum ar fi proiectarea asistată, administraţia, grafica etc.</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6870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2402186" cy="369332"/>
          </a:xfrm>
          <a:prstGeom prst="rect">
            <a:avLst/>
          </a:prstGeom>
        </p:spPr>
        <p:txBody>
          <a:bodyPr wrap="square">
            <a:spAutoFit/>
          </a:bodyPr>
          <a:lstStyle/>
          <a:p>
            <a:r>
              <a:rPr lang="en-US" b="1" dirty="0" err="1">
                <a:solidFill>
                  <a:srgbClr val="000000"/>
                </a:solidFill>
                <a:latin typeface="Times New Roman" pitchFamily="18" charset="0"/>
                <a:cs typeface="Times New Roman" pitchFamily="18" charset="0"/>
              </a:rPr>
              <a:t>No</a:t>
            </a:r>
            <a:r>
              <a:rPr lang="en-US" dirty="0" err="1">
                <a:solidFill>
                  <a:srgbClr val="000000"/>
                </a:solidFill>
                <a:latin typeface="Times New Roman" pitchFamily="18" charset="0"/>
                <a:cs typeface="Times New Roman" pitchFamily="18" charset="0"/>
              </a:rPr>
              <a:t>ţ</a:t>
            </a:r>
            <a:r>
              <a:rPr lang="en-US" b="1" dirty="0" err="1">
                <a:solidFill>
                  <a:srgbClr val="000000"/>
                </a:solidFill>
                <a:latin typeface="Times New Roman" pitchFamily="18" charset="0"/>
                <a:cs typeface="Times New Roman" pitchFamily="18" charset="0"/>
              </a:rPr>
              <a:t>iunea</a:t>
            </a:r>
            <a:r>
              <a:rPr lang="en-US" b="1" dirty="0">
                <a:solidFill>
                  <a:srgbClr val="000000"/>
                </a:solidFill>
                <a:latin typeface="Times New Roman" pitchFamily="18" charset="0"/>
                <a:cs typeface="Times New Roman" pitchFamily="18" charset="0"/>
              </a:rPr>
              <a:t> de </a:t>
            </a:r>
            <a:r>
              <a:rPr lang="en-US" b="1" dirty="0" err="1">
                <a:solidFill>
                  <a:srgbClr val="000000"/>
                </a:solidFill>
                <a:latin typeface="Times New Roman" pitchFamily="18" charset="0"/>
                <a:cs typeface="Times New Roman" pitchFamily="18" charset="0"/>
              </a:rPr>
              <a:t>sistem</a:t>
            </a:r>
            <a:r>
              <a:rPr lang="en-US" dirty="0">
                <a:latin typeface="Times New Roman" pitchFamily="18" charset="0"/>
                <a:cs typeface="Times New Roman" pitchFamily="18" charset="0"/>
              </a:rPr>
              <a:t> </a:t>
            </a:r>
          </a:p>
        </p:txBody>
      </p:sp>
      <p:sp>
        <p:nvSpPr>
          <p:cNvPr id="5" name="Прямоугольник 4"/>
          <p:cNvSpPr/>
          <p:nvPr/>
        </p:nvSpPr>
        <p:spPr>
          <a:xfrm>
            <a:off x="81482" y="369332"/>
            <a:ext cx="12110517" cy="3693319"/>
          </a:xfrm>
          <a:prstGeom prst="rect">
            <a:avLst/>
          </a:prstGeom>
        </p:spPr>
        <p:txBody>
          <a:bodyPr wrap="square">
            <a:spAutoFit/>
          </a:bodyPr>
          <a:lstStyle/>
          <a:p>
            <a:r>
              <a:rPr lang="en-US" b="1" dirty="0" err="1">
                <a:solidFill>
                  <a:srgbClr val="000000"/>
                </a:solidFill>
                <a:latin typeface="Times New Roman" panose="02020603050405020304" pitchFamily="18" charset="0"/>
                <a:cs typeface="Times New Roman" panose="02020603050405020304" pitchFamily="18" charset="0"/>
              </a:rPr>
              <a:t>Sistem</a:t>
            </a:r>
            <a:r>
              <a:rPr lang="en-US" b="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definiţie</a:t>
            </a:r>
            <a:r>
              <a:rPr lang="en-US" dirty="0">
                <a:solidFill>
                  <a:srgbClr val="000000"/>
                </a:solidFill>
                <a:latin typeface="Times New Roman" panose="02020603050405020304" pitchFamily="18" charset="0"/>
                <a:cs typeface="Times New Roman" panose="02020603050405020304" pitchFamily="18" charset="0"/>
              </a:rPr>
              <a:t>) = Un </a:t>
            </a:r>
            <a:r>
              <a:rPr lang="en-US" dirty="0" err="1">
                <a:solidFill>
                  <a:srgbClr val="000000"/>
                </a:solidFill>
                <a:latin typeface="Times New Roman" panose="02020603050405020304" pitchFamily="18" charset="0"/>
                <a:cs typeface="Times New Roman" panose="02020603050405020304" pitchFamily="18" charset="0"/>
              </a:rPr>
              <a:t>ansamblu</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elemente</a:t>
            </a:r>
            <a:r>
              <a:rPr lang="en-US" dirty="0">
                <a:solidFill>
                  <a:srgbClr val="000000"/>
                </a:solidFill>
                <a:latin typeface="Times New Roman" panose="02020603050405020304" pitchFamily="18" charset="0"/>
                <a:cs typeface="Times New Roman" panose="02020603050405020304" pitchFamily="18" charset="0"/>
              </a:rPr>
              <a:t> inter-</a:t>
            </a:r>
            <a:r>
              <a:rPr lang="en-US" dirty="0" err="1">
                <a:solidFill>
                  <a:srgbClr val="000000"/>
                </a:solidFill>
                <a:latin typeface="Times New Roman" panose="02020603050405020304" pitchFamily="18" charset="0"/>
                <a:cs typeface="Times New Roman" panose="02020603050405020304" pitchFamily="18" charset="0"/>
              </a:rPr>
              <a:t>relaţionate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compun</a:t>
            </a:r>
            <a:r>
              <a:rPr lang="en-US" dirty="0">
                <a:solidFill>
                  <a:srgbClr val="000000"/>
                </a:solidFill>
                <a:latin typeface="Times New Roman" panose="02020603050405020304" pitchFamily="18" charset="0"/>
                <a:cs typeface="Times New Roman" panose="02020603050405020304" pitchFamily="18" charset="0"/>
              </a:rPr>
              <a:t> un </a:t>
            </a:r>
            <a:r>
              <a:rPr lang="en-US" dirty="0" err="1">
                <a:solidFill>
                  <a:srgbClr val="000000"/>
                </a:solidFill>
                <a:latin typeface="Times New Roman" panose="02020603050405020304" pitchFamily="18" charset="0"/>
                <a:cs typeface="Times New Roman" panose="02020603050405020304" pitchFamily="18" charset="0"/>
              </a:rPr>
              <a:t>întreg</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Termenul</a:t>
            </a:r>
            <a:r>
              <a:rPr lang="en-US" dirty="0">
                <a:solidFill>
                  <a:srgbClr val="000000"/>
                </a:solidFill>
                <a:latin typeface="Times New Roman" panose="02020603050405020304" pitchFamily="18" charset="0"/>
                <a:cs typeface="Times New Roman" panose="02020603050405020304" pitchFamily="18" charset="0"/>
              </a:rPr>
              <a:t> de „system” in </a:t>
            </a:r>
            <a:r>
              <a:rPr lang="en-US" dirty="0" err="1">
                <a:solidFill>
                  <a:srgbClr val="000000"/>
                </a:solidFill>
                <a:latin typeface="Times New Roman" panose="02020603050405020304" pitchFamily="18" charset="0"/>
                <a:cs typeface="Times New Roman" panose="02020603050405020304" pitchFamily="18" charset="0"/>
              </a:rPr>
              <a:t>latinǎ</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greacǎ</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înseamnǎ</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pune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împreunǎ</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combina</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Un </a:t>
            </a:r>
            <a:r>
              <a:rPr lang="en-US" b="1" dirty="0" err="1">
                <a:solidFill>
                  <a:srgbClr val="000000"/>
                </a:solidFill>
                <a:latin typeface="Times New Roman" panose="02020603050405020304" pitchFamily="18" charset="0"/>
                <a:cs typeface="Times New Roman" panose="02020603050405020304" pitchFamily="18" charset="0"/>
              </a:rPr>
              <a:t>subsistem</a:t>
            </a:r>
            <a:r>
              <a:rPr lang="en-US" b="1"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o parte a </a:t>
            </a:r>
            <a:r>
              <a:rPr lang="en-US" dirty="0" err="1">
                <a:solidFill>
                  <a:srgbClr val="000000"/>
                </a:solidFill>
                <a:latin typeface="Times New Roman" panose="02020603050405020304" pitchFamily="18" charset="0"/>
                <a:cs typeface="Times New Roman" panose="02020603050405020304" pitchFamily="18" charset="0"/>
              </a:rPr>
              <a:t>unui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mod </a:t>
            </a:r>
            <a:r>
              <a:rPr lang="en-US" dirty="0" err="1">
                <a:solidFill>
                  <a:srgbClr val="000000"/>
                </a:solidFill>
                <a:latin typeface="Times New Roman" panose="02020603050405020304" pitchFamily="18" charset="0"/>
                <a:cs typeface="Times New Roman" panose="02020603050405020304" pitchFamily="18" charset="0"/>
              </a:rPr>
              <a:t>tipic</a:t>
            </a:r>
            <a:r>
              <a:rPr lang="en-US" dirty="0">
                <a:solidFill>
                  <a:srgbClr val="000000"/>
                </a:solidFill>
                <a:latin typeface="Times New Roman" panose="02020603050405020304" pitchFamily="18" charset="0"/>
                <a:cs typeface="Times New Roman" panose="02020603050405020304" pitchFamily="18" charset="0"/>
              </a:rPr>
              <a:t> un </a:t>
            </a:r>
            <a:r>
              <a:rPr lang="en-US" dirty="0" err="1">
                <a:solidFill>
                  <a:srgbClr val="000000"/>
                </a:solidFill>
                <a:latin typeface="Times New Roman" panose="02020603050405020304" pitchFamily="18" charset="0"/>
                <a:cs typeface="Times New Roman" panose="02020603050405020304" pitchFamily="18" charset="0"/>
              </a:rPr>
              <a:t>sistem</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alcǎtuit</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componente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elemente</a:t>
            </a:r>
            <a:r>
              <a:rPr lang="en-US" dirty="0">
                <a:solidFill>
                  <a:srgbClr val="000000"/>
                </a:solidFill>
                <a:latin typeface="Times New Roman" panose="02020603050405020304" pitchFamily="18" charset="0"/>
                <a:cs typeface="Times New Roman" panose="02020603050405020304" pitchFamily="18" charset="0"/>
              </a:rPr>
              <a:t>) care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interconectate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şi</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interacţioneazǎ</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facilita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fluxul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informaţie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funcţie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tipul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poate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diferenţia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elemente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maşini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procese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b="1" dirty="0" err="1">
                <a:solidFill>
                  <a:srgbClr val="000000"/>
                </a:solidFill>
                <a:latin typeface="Times New Roman" panose="02020603050405020304" pitchFamily="18" charset="0"/>
                <a:cs typeface="Times New Roman" panose="02020603050405020304" pitchFamily="18" charset="0"/>
              </a:rPr>
              <a:t>Tipuri</a:t>
            </a:r>
            <a:r>
              <a:rPr lang="en-US" b="1" dirty="0">
                <a:solidFill>
                  <a:srgbClr val="000000"/>
                </a:solidFill>
                <a:latin typeface="Times New Roman" panose="02020603050405020304" pitchFamily="18" charset="0"/>
                <a:cs typeface="Times New Roman" panose="02020603050405020304" pitchFamily="18" charset="0"/>
              </a:rPr>
              <a:t> de </a:t>
            </a:r>
            <a:r>
              <a:rPr lang="en-US" b="1" dirty="0" err="1">
                <a:solidFill>
                  <a:srgbClr val="000000"/>
                </a:solidFill>
                <a:latin typeface="Times New Roman" panose="02020603050405020304" pitchFamily="18" charset="0"/>
                <a:cs typeface="Times New Roman" panose="02020603050405020304" pitchFamily="18" charset="0"/>
              </a:rPr>
              <a:t>sisteme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Sisteme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deschise</a:t>
            </a:r>
            <a:r>
              <a:rPr lang="en-US" b="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Sisteme</a:t>
            </a:r>
            <a:r>
              <a:rPr lang="en-US" dirty="0">
                <a:solidFill>
                  <a:srgbClr val="000000"/>
                </a:solidFill>
                <a:latin typeface="Times New Roman" panose="02020603050405020304" pitchFamily="18" charset="0"/>
                <a:cs typeface="Times New Roman" panose="02020603050405020304" pitchFamily="18" charset="0"/>
              </a:rPr>
              <a:t> care pot fi </a:t>
            </a:r>
            <a:r>
              <a:rPr lang="en-US" dirty="0" err="1">
                <a:solidFill>
                  <a:srgbClr val="000000"/>
                </a:solidFill>
                <a:latin typeface="Times New Roman" panose="02020603050405020304" pitchFamily="18" charset="0"/>
                <a:cs typeface="Times New Roman" panose="02020603050405020304" pitchFamily="18" charset="0"/>
              </a:rPr>
              <a:t>influenţate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evenimentele</a:t>
            </a:r>
            <a:r>
              <a:rPr lang="en-US" dirty="0">
                <a:solidFill>
                  <a:srgbClr val="000000"/>
                </a:solidFill>
                <a:latin typeface="Times New Roman" panose="02020603050405020304" pitchFamily="18" charset="0"/>
                <a:cs typeface="Times New Roman" panose="02020603050405020304" pitchFamily="18" charset="0"/>
              </a:rPr>
              <a:t> din </a:t>
            </a:r>
            <a:r>
              <a:rPr lang="en-US" dirty="0" err="1" smtClean="0">
                <a:solidFill>
                  <a:srgbClr val="000000"/>
                </a:solidFill>
                <a:latin typeface="Times New Roman" panose="02020603050405020304" pitchFamily="18" charset="0"/>
                <a:cs typeface="Times New Roman" panose="02020603050405020304" pitchFamily="18" charset="0"/>
              </a:rPr>
              <a:t>afara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graniţelor</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lor</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Sisteme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închise</a:t>
            </a:r>
            <a:r>
              <a:rPr lang="en-US" b="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Sisteme</a:t>
            </a:r>
            <a:r>
              <a:rPr lang="en-US" dirty="0">
                <a:solidFill>
                  <a:srgbClr val="000000"/>
                </a:solidFill>
                <a:latin typeface="Times New Roman" panose="02020603050405020304" pitchFamily="18" charset="0"/>
                <a:cs typeface="Times New Roman" panose="02020603050405020304" pitchFamily="18" charset="0"/>
              </a:rPr>
              <a:t> care nu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influenţate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evenimentele</a:t>
            </a:r>
            <a:r>
              <a:rPr lang="en-US" dirty="0">
                <a:solidFill>
                  <a:srgbClr val="000000"/>
                </a:solidFill>
                <a:latin typeface="Times New Roman" panose="02020603050405020304" pitchFamily="18" charset="0"/>
                <a:cs typeface="Times New Roman" panose="02020603050405020304" pitchFamily="18" charset="0"/>
              </a:rPr>
              <a:t> din </a:t>
            </a:r>
            <a:r>
              <a:rPr lang="en-US" dirty="0" err="1" smtClean="0">
                <a:solidFill>
                  <a:srgbClr val="000000"/>
                </a:solidFill>
                <a:latin typeface="Times New Roman" panose="02020603050405020304" pitchFamily="18" charset="0"/>
                <a:cs typeface="Times New Roman" panose="02020603050405020304" pitchFamily="18" charset="0"/>
              </a:rPr>
              <a:t>afara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graniţelor</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lor</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Sisteme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dinamice</a:t>
            </a:r>
            <a:r>
              <a:rPr lang="en-US" b="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Sisteme</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componente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fluxuri</a:t>
            </a:r>
            <a:r>
              <a:rPr lang="en-US" dirty="0">
                <a:solidFill>
                  <a:srgbClr val="000000"/>
                </a:solidFill>
                <a:latin typeface="Times New Roman" panose="02020603050405020304" pitchFamily="18" charset="0"/>
                <a:cs typeface="Times New Roman" panose="02020603050405020304" pitchFamily="18" charset="0"/>
              </a:rPr>
              <a:t> care se </a:t>
            </a:r>
            <a:r>
              <a:rPr lang="en-US" b="1" dirty="0" err="1">
                <a:solidFill>
                  <a:srgbClr val="000000"/>
                </a:solidFill>
                <a:latin typeface="Times New Roman" panose="02020603050405020304" pitchFamily="18" charset="0"/>
                <a:cs typeface="Times New Roman" panose="02020603050405020304" pitchFamily="18" charset="0"/>
              </a:rPr>
              <a:t>schimb</a:t>
            </a:r>
            <a:r>
              <a:rPr lang="en-US" dirty="0" err="1">
                <a:solidFill>
                  <a:srgbClr val="000000"/>
                </a:solidFill>
                <a:latin typeface="Times New Roman" panose="02020603050405020304" pitchFamily="18" charset="0"/>
                <a:cs typeface="Times New Roman" panose="02020603050405020304" pitchFamily="18" charset="0"/>
              </a:rPr>
              <a:t>ǎ</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în</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timp.</a:t>
            </a:r>
            <a:r>
              <a:rPr lang="en-US" b="1" dirty="0">
                <a:solidFill>
                  <a:srgbClr val="000000"/>
                </a:solidFill>
                <a:latin typeface="Times New Roman" panose="02020603050405020304" pitchFamily="18" charset="0"/>
                <a:cs typeface="Times New Roman" panose="02020603050405020304" pitchFamily="18" charset="0"/>
              </a:rPr>
              <a:t/>
            </a:r>
            <a:br>
              <a:rPr lang="en-US" b="1"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O </a:t>
            </a:r>
            <a:r>
              <a:rPr lang="en-US" dirty="0" err="1">
                <a:solidFill>
                  <a:srgbClr val="000000"/>
                </a:solidFill>
                <a:latin typeface="Times New Roman" panose="02020603050405020304" pitchFamily="18" charset="0"/>
                <a:cs typeface="Times New Roman" panose="02020603050405020304" pitchFamily="18" charset="0"/>
              </a:rPr>
              <a:t>distincţie</a:t>
            </a:r>
            <a:r>
              <a:rPr lang="en-US" dirty="0">
                <a:solidFill>
                  <a:srgbClr val="000000"/>
                </a:solidFill>
                <a:latin typeface="Times New Roman" panose="02020603050405020304" pitchFamily="18" charset="0"/>
                <a:cs typeface="Times New Roman" panose="02020603050405020304" pitchFamily="18" charset="0"/>
              </a:rPr>
              <a:t> care </a:t>
            </a:r>
            <a:r>
              <a:rPr lang="en-US" dirty="0" err="1">
                <a:solidFill>
                  <a:srgbClr val="000000"/>
                </a:solidFill>
                <a:latin typeface="Times New Roman" panose="02020603050405020304" pitchFamily="18" charset="0"/>
                <a:cs typeface="Times New Roman" panose="02020603050405020304" pitchFamily="18" charset="0"/>
              </a:rPr>
              <a:t>trebuie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specificatǎ</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între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sistemele</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fizice</a:t>
            </a:r>
            <a:r>
              <a:rPr lang="en-US" b="1"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cele</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conceptuale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Cele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conceptuale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abstracte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au la </a:t>
            </a:r>
            <a:r>
              <a:rPr lang="en-US" dirty="0" err="1">
                <a:solidFill>
                  <a:srgbClr val="000000"/>
                </a:solidFill>
                <a:latin typeface="Times New Roman" panose="02020603050405020304" pitchFamily="18" charset="0"/>
                <a:cs typeface="Times New Roman" panose="02020603050405020304" pitchFamily="18" charset="0"/>
              </a:rPr>
              <a:t>bazǎ</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idei</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ajutând</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la </a:t>
            </a:r>
            <a:r>
              <a:rPr lang="en-US" dirty="0" err="1">
                <a:solidFill>
                  <a:srgbClr val="000000"/>
                </a:solidFill>
                <a:latin typeface="Times New Roman" panose="02020603050405020304" pitchFamily="18" charset="0"/>
                <a:cs typeface="Times New Roman" panose="02020603050405020304" pitchFamily="18" charset="0"/>
              </a:rPr>
              <a:t>modelarea</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sistemelor</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fizice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b="1" dirty="0" err="1">
                <a:solidFill>
                  <a:srgbClr val="000000"/>
                </a:solidFill>
                <a:latin typeface="Times New Roman" panose="02020603050405020304" pitchFamily="18" charset="0"/>
                <a:cs typeface="Times New Roman" panose="02020603050405020304" pitchFamily="18" charset="0"/>
              </a:rPr>
              <a:t>Arhitectura</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sistem</a:t>
            </a:r>
            <a:r>
              <a:rPr lang="en-US" b="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dispunerea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interconectarea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componentelor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 </a:t>
            </a:r>
            <a:r>
              <a:rPr lang="en-US" dirty="0" err="1" smtClean="0">
                <a:solidFill>
                  <a:srgbClr val="000000"/>
                </a:solidFill>
                <a:latin typeface="Times New Roman" panose="02020603050405020304" pitchFamily="18" charset="0"/>
                <a:cs typeface="Times New Roman" panose="02020603050405020304" pitchFamily="18" charset="0"/>
              </a:rPr>
              <a:t>obtine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functionalitatea</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dorita</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sistemului</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594453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43458"/>
            <a:ext cx="12192000" cy="861774"/>
          </a:xfrm>
          <a:prstGeom prst="rect">
            <a:avLst/>
          </a:prstGeom>
        </p:spPr>
        <p:txBody>
          <a:bodyPr wrap="square">
            <a:spAutoFit/>
          </a:bodyPr>
          <a:lstStyle/>
          <a:p>
            <a:r>
              <a:rPr lang="en-US" b="1" dirty="0" err="1">
                <a:solidFill>
                  <a:srgbClr val="000000"/>
                </a:solidFill>
                <a:latin typeface="Times New Roman" pitchFamily="18" charset="0"/>
                <a:cs typeface="Times New Roman" pitchFamily="18" charset="0"/>
              </a:rPr>
              <a:t>Conceptul</a:t>
            </a:r>
            <a:r>
              <a:rPr lang="en-US" b="1" dirty="0">
                <a:solidFill>
                  <a:srgbClr val="000000"/>
                </a:solidFill>
                <a:latin typeface="Times New Roman" pitchFamily="18" charset="0"/>
                <a:cs typeface="Times New Roman" pitchFamily="18" charset="0"/>
              </a:rPr>
              <a:t> de cutie </a:t>
            </a:r>
            <a:r>
              <a:rPr lang="en-US" b="1" dirty="0" err="1">
                <a:solidFill>
                  <a:srgbClr val="000000"/>
                </a:solidFill>
                <a:latin typeface="Times New Roman" pitchFamily="18" charset="0"/>
                <a:cs typeface="Times New Roman" pitchFamily="18" charset="0"/>
              </a:rPr>
              <a:t>neagr</a:t>
            </a:r>
            <a:r>
              <a:rPr lang="en-US" dirty="0" err="1">
                <a:solidFill>
                  <a:srgbClr val="000000"/>
                </a:solidFill>
                <a:latin typeface="Times New Roman" pitchFamily="18" charset="0"/>
                <a:cs typeface="Times New Roman" pitchFamily="18" charset="0"/>
              </a:rPr>
              <a:t>ǎ</a:t>
            </a:r>
            <a:r>
              <a:rPr lang="en-US" dirty="0">
                <a:solidFill>
                  <a:srgbClr val="000000"/>
                </a:solidFill>
                <a:latin typeface="Times New Roman" pitchFamily="18" charset="0"/>
                <a:cs typeface="Times New Roman" pitchFamily="18" charset="0"/>
              </a:rPr>
              <a:t> </a:t>
            </a:r>
            <a:r>
              <a:rPr lang="en-US" b="1" dirty="0">
                <a:solidFill>
                  <a:srgbClr val="000000"/>
                </a:solidFill>
                <a:latin typeface="Times New Roman" pitchFamily="18" charset="0"/>
                <a:cs typeface="Times New Roman" pitchFamily="18" charset="0"/>
              </a:rPr>
              <a:t>(black box)</a:t>
            </a:r>
            <a:br>
              <a:rPr lang="en-US" b="1" dirty="0">
                <a:solidFill>
                  <a:srgbClr val="000000"/>
                </a:solidFill>
                <a:latin typeface="Times New Roman" pitchFamily="18" charset="0"/>
                <a:cs typeface="Times New Roman" pitchFamily="18" charset="0"/>
              </a:rPr>
            </a:br>
            <a:r>
              <a:rPr lang="en-US" sz="1600" b="1" dirty="0" err="1">
                <a:solidFill>
                  <a:srgbClr val="000000"/>
                </a:solidFill>
                <a:latin typeface="Times New Roman" panose="02020603050405020304" pitchFamily="18" charset="0"/>
                <a:cs typeface="Times New Roman" panose="02020603050405020304" pitchFamily="18" charset="0"/>
              </a:rPr>
              <a:t>Definitie</a:t>
            </a:r>
            <a:r>
              <a:rPr lang="en-US" sz="1600" i="1" dirty="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Un </a:t>
            </a:r>
            <a:r>
              <a:rPr lang="en-US" sz="1600" dirty="0" err="1">
                <a:solidFill>
                  <a:srgbClr val="000000"/>
                </a:solidFill>
                <a:latin typeface="Times New Roman" panose="02020603050405020304" pitchFamily="18" charset="0"/>
                <a:cs typeface="Times New Roman" panose="02020603050405020304" pitchFamily="18" charset="0"/>
              </a:rPr>
              <a:t>sistem</a:t>
            </a:r>
            <a:r>
              <a:rPr lang="en-US" sz="1600" dirty="0">
                <a:solidFill>
                  <a:srgbClr val="000000"/>
                </a:solidFill>
                <a:latin typeface="Times New Roman" panose="02020603050405020304" pitchFamily="18" charset="0"/>
                <a:cs typeface="Times New Roman" panose="02020603050405020304" pitchFamily="18" charset="0"/>
              </a:rPr>
              <a:t> cu </a:t>
            </a:r>
            <a:r>
              <a:rPr lang="en-US" sz="1600" dirty="0" err="1">
                <a:solidFill>
                  <a:srgbClr val="000000"/>
                </a:solidFill>
                <a:latin typeface="Times New Roman" panose="02020603050405020304" pitchFamily="18" charset="0"/>
                <a:cs typeface="Times New Roman" panose="02020603050405020304" pitchFamily="18" charset="0"/>
              </a:rPr>
              <a:t>intrari</a:t>
            </a:r>
            <a:r>
              <a:rPr lang="en-US" sz="1600" dirty="0">
                <a:solidFill>
                  <a:srgbClr val="000000"/>
                </a:solidFill>
                <a:latin typeface="Times New Roman" panose="02020603050405020304" pitchFamily="18" charset="0"/>
                <a:cs typeface="Times New Roman" panose="02020603050405020304" pitchFamily="18" charset="0"/>
              </a:rPr>
              <a:t> (I), </a:t>
            </a:r>
            <a:r>
              <a:rPr lang="en-US" sz="1600" dirty="0" err="1">
                <a:solidFill>
                  <a:srgbClr val="000000"/>
                </a:solidFill>
                <a:latin typeface="Times New Roman" panose="02020603050405020304" pitchFamily="18" charset="0"/>
                <a:cs typeface="Times New Roman" panose="02020603050405020304" pitchFamily="18" charset="0"/>
              </a:rPr>
              <a:t>iesiri</a:t>
            </a:r>
            <a:r>
              <a:rPr lang="en-US" sz="1600" dirty="0">
                <a:solidFill>
                  <a:srgbClr val="000000"/>
                </a:solidFill>
                <a:latin typeface="Times New Roman" panose="02020603050405020304" pitchFamily="18" charset="0"/>
                <a:cs typeface="Times New Roman" panose="02020603050405020304" pitchFamily="18" charset="0"/>
              </a:rPr>
              <a:t>(E) </a:t>
            </a:r>
            <a:r>
              <a:rPr lang="en-US" sz="1600" dirty="0" err="1">
                <a:solidFill>
                  <a:srgbClr val="000000"/>
                </a:solidFill>
                <a:latin typeface="Times New Roman" panose="02020603050405020304" pitchFamily="18" charset="0"/>
                <a:cs typeface="Times New Roman" panose="02020603050405020304" pitchFamily="18" charset="0"/>
              </a:rPr>
              <a:t>si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transformari</a:t>
            </a:r>
            <a:r>
              <a:rPr lang="en-US" sz="1600" dirty="0">
                <a:solidFill>
                  <a:srgbClr val="000000"/>
                </a:solidFill>
                <a:latin typeface="Times New Roman" panose="02020603050405020304" pitchFamily="18" charset="0"/>
                <a:cs typeface="Times New Roman" panose="02020603050405020304" pitchFamily="18" charset="0"/>
              </a:rPr>
              <a:t> (F(x)) </a:t>
            </a:r>
            <a:r>
              <a:rPr lang="en-US" sz="1600" dirty="0" err="1">
                <a:solidFill>
                  <a:srgbClr val="000000"/>
                </a:solidFill>
                <a:latin typeface="Times New Roman" panose="02020603050405020304" pitchFamily="18" charset="0"/>
                <a:cs typeface="Times New Roman" panose="02020603050405020304" pitchFamily="18" charset="0"/>
              </a:rPr>
              <a:t>cunoscute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dar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cu</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conţinut</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necunoscut</a:t>
            </a:r>
            <a:r>
              <a:rPr lang="en-US" sz="1600" dirty="0">
                <a:solidFill>
                  <a:srgbClr val="000000"/>
                </a:solidFill>
                <a:latin typeface="Times New Roman" panose="02020603050405020304" pitchFamily="18" charset="0"/>
                <a:cs typeface="Times New Roman" panose="02020603050405020304" pitchFamily="18" charset="0"/>
              </a:rPr>
              <a:t> se </a:t>
            </a:r>
            <a:r>
              <a:rPr lang="en-US" sz="1600" dirty="0" err="1">
                <a:solidFill>
                  <a:srgbClr val="000000"/>
                </a:solidFill>
                <a:latin typeface="Times New Roman" panose="02020603050405020304" pitchFamily="18" charset="0"/>
                <a:cs typeface="Times New Roman" panose="02020603050405020304" pitchFamily="18" charset="0"/>
              </a:rPr>
              <a:t>numeste</a:t>
            </a:r>
            <a:r>
              <a:rPr lang="en-US" sz="1600" dirty="0">
                <a:solidFill>
                  <a:srgbClr val="000000"/>
                </a:solidFill>
                <a:latin typeface="Times New Roman" panose="02020603050405020304" pitchFamily="18" charset="0"/>
                <a:cs typeface="Times New Roman" panose="02020603050405020304" pitchFamily="18" charset="0"/>
              </a:rPr>
              <a:t> </a:t>
            </a:r>
            <a:r>
              <a:rPr lang="en-US" sz="1600" b="1" dirty="0">
                <a:solidFill>
                  <a:srgbClr val="000000"/>
                </a:solidFill>
                <a:latin typeface="Times New Roman" panose="02020603050405020304" pitchFamily="18" charset="0"/>
                <a:cs typeface="Times New Roman" panose="02020603050405020304" pitchFamily="18" charset="0"/>
              </a:rPr>
              <a:t>black-box</a:t>
            </a:r>
            <a:r>
              <a:rPr lang="en-US" sz="1600" dirty="0">
                <a:solidFill>
                  <a:srgbClr val="000000"/>
                </a:solidFill>
                <a:latin typeface="Times New Roman" panose="02020603050405020304" pitchFamily="18" charset="0"/>
                <a:cs typeface="Times New Roman" panose="02020603050405020304" pitchFamily="18" charset="0"/>
              </a:rPr>
              <a:t>.</a:t>
            </a:r>
            <a:br>
              <a:rPr lang="en-US" sz="1600" dirty="0">
                <a:solidFill>
                  <a:srgbClr val="000000"/>
                </a:solidFill>
                <a:latin typeface="Times New Roman" panose="02020603050405020304" pitchFamily="18" charset="0"/>
                <a:cs typeface="Times New Roman" panose="02020603050405020304" pitchFamily="18" charset="0"/>
              </a:rPr>
            </a:br>
            <a:r>
              <a:rPr lang="en-US" sz="1600" dirty="0" err="1">
                <a:solidFill>
                  <a:srgbClr val="000000"/>
                </a:solidFill>
                <a:latin typeface="Times New Roman" panose="02020603050405020304" pitchFamily="18" charset="0"/>
                <a:cs typeface="Times New Roman" panose="02020603050405020304" pitchFamily="18" charset="0"/>
              </a:rPr>
              <a:t>Proprietatea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mai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importanta</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cutiei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negre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este</a:t>
            </a:r>
            <a:r>
              <a:rPr lang="en-US" sz="1600" dirty="0">
                <a:solidFill>
                  <a:srgbClr val="000000"/>
                </a:solidFill>
                <a:latin typeface="Times New Roman" panose="02020603050405020304" pitchFamily="18" charset="0"/>
                <a:cs typeface="Times New Roman" panose="02020603050405020304" pitchFamily="18" charset="0"/>
              </a:rPr>
              <a:t> </a:t>
            </a:r>
            <a:r>
              <a:rPr lang="en-US" sz="1600" i="1" dirty="0" err="1">
                <a:solidFill>
                  <a:srgbClr val="000000"/>
                </a:solidFill>
                <a:latin typeface="Times New Roman" panose="02020603050405020304" pitchFamily="18" charset="0"/>
                <a:cs typeface="Times New Roman" panose="02020603050405020304" pitchFamily="18" charset="0"/>
              </a:rPr>
              <a:t>utilizabilitatea</a:t>
            </a:r>
            <a:r>
              <a:rPr lang="en-US" sz="1600" dirty="0">
                <a:solidFill>
                  <a:srgbClr val="000000"/>
                </a:solidFill>
                <a:latin typeface="Times New Roman" panose="02020603050405020304" pitchFamily="18" charset="0"/>
                <a:cs typeface="Times New Roman" panose="02020603050405020304" pitchFamily="18" charset="0"/>
              </a:rPr>
              <a:t>. I.e. </a:t>
            </a:r>
            <a:r>
              <a:rPr lang="en-US" sz="1600" dirty="0" err="1">
                <a:solidFill>
                  <a:srgbClr val="000000"/>
                </a:solidFill>
                <a:latin typeface="Times New Roman" panose="02020603050405020304" pitchFamily="18" charset="0"/>
                <a:cs typeface="Times New Roman" panose="02020603050405020304" pitchFamily="18" charset="0"/>
              </a:rPr>
              <a:t>utilizare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fără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a</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cunoaste</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detalii</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implementare</a:t>
            </a:r>
            <a:r>
              <a:rPr lang="en-US" sz="1600" dirty="0" smtClean="0">
                <a:solidFill>
                  <a:srgbClr val="000000"/>
                </a:solidFill>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0" y="1875871"/>
            <a:ext cx="12192000" cy="2062103"/>
          </a:xfrm>
          <a:prstGeom prst="rect">
            <a:avLst/>
          </a:prstGeom>
        </p:spPr>
        <p:txBody>
          <a:bodyPr wrap="square">
            <a:spAutoFit/>
          </a:bodyPr>
          <a:lstStyle/>
          <a:p>
            <a:r>
              <a:rPr lang="en-US" sz="1600" dirty="0" err="1">
                <a:solidFill>
                  <a:srgbClr val="000000"/>
                </a:solidFill>
                <a:latin typeface="Times New Roman" panose="02020603050405020304" pitchFamily="18" charset="0"/>
                <a:cs typeface="Times New Roman" panose="02020603050405020304" pitchFamily="18" charset="0"/>
              </a:rPr>
              <a:t>Conceptul</a:t>
            </a:r>
            <a:r>
              <a:rPr lang="en-US" sz="1600" dirty="0">
                <a:solidFill>
                  <a:srgbClr val="000000"/>
                </a:solidFill>
                <a:latin typeface="Times New Roman" panose="02020603050405020304" pitchFamily="18" charset="0"/>
                <a:cs typeface="Times New Roman" panose="02020603050405020304" pitchFamily="18" charset="0"/>
              </a:rPr>
              <a:t> de cutie </a:t>
            </a:r>
            <a:r>
              <a:rPr lang="en-US" sz="1600" dirty="0" err="1">
                <a:solidFill>
                  <a:srgbClr val="000000"/>
                </a:solidFill>
                <a:latin typeface="Times New Roman" panose="02020603050405020304" pitchFamily="18" charset="0"/>
                <a:cs typeface="Times New Roman" panose="02020603050405020304" pitchFamily="18" charset="0"/>
              </a:rPr>
              <a:t>neagra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este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utilizat</a:t>
            </a:r>
            <a:r>
              <a:rPr lang="en-US" sz="1600" dirty="0">
                <a:solidFill>
                  <a:srgbClr val="000000"/>
                </a:solidFill>
                <a:latin typeface="Times New Roman" panose="02020603050405020304" pitchFamily="18" charset="0"/>
                <a:cs typeface="Times New Roman" panose="02020603050405020304" pitchFamily="18" charset="0"/>
              </a:rPr>
              <a:t> in </a:t>
            </a:r>
            <a:r>
              <a:rPr lang="en-US" sz="1600" dirty="0" err="1">
                <a:solidFill>
                  <a:srgbClr val="000000"/>
                </a:solidFill>
                <a:latin typeface="Times New Roman" panose="02020603050405020304" pitchFamily="18" charset="0"/>
                <a:cs typeface="Times New Roman" panose="02020603050405020304" pitchFamily="18" charset="0"/>
              </a:rPr>
              <a:t>proiectarea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realizarea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sistemelor</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calcul</a:t>
            </a:r>
            <a:r>
              <a:rPr lang="en-US" sz="1600" dirty="0">
                <a:solidFill>
                  <a:srgbClr val="000000"/>
                </a:solidFill>
                <a:latin typeface="Times New Roman" panose="02020603050405020304" pitchFamily="18" charset="0"/>
                <a:cs typeface="Times New Roman" panose="02020603050405020304" pitchFamily="18" charset="0"/>
              </a:rPr>
              <a:t>.</a:t>
            </a:r>
            <a:br>
              <a:rPr lang="en-US" sz="1600" dirty="0">
                <a:solidFill>
                  <a:srgbClr val="000000"/>
                </a:solidFill>
                <a:latin typeface="Times New Roman" panose="02020603050405020304" pitchFamily="18" charset="0"/>
                <a:cs typeface="Times New Roman" panose="02020603050405020304" pitchFamily="18" charset="0"/>
              </a:rPr>
            </a:br>
            <a:r>
              <a:rPr lang="en-US" sz="1600" dirty="0" err="1">
                <a:solidFill>
                  <a:srgbClr val="000000"/>
                </a:solidFill>
                <a:latin typeface="Times New Roman" panose="02020603050405020304" pitchFamily="18" charset="0"/>
                <a:cs typeface="Times New Roman" panose="02020603050405020304" pitchFamily="18" charset="0"/>
              </a:rPr>
              <a:t>Sistemele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sunt</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proiectate</a:t>
            </a:r>
            <a:r>
              <a:rPr lang="en-US" sz="1600" dirty="0">
                <a:solidFill>
                  <a:srgbClr val="000000"/>
                </a:solidFill>
                <a:latin typeface="Times New Roman" panose="02020603050405020304" pitchFamily="18" charset="0"/>
                <a:cs typeface="Times New Roman" panose="02020603050405020304" pitchFamily="18" charset="0"/>
              </a:rPr>
              <a:t> modular </a:t>
            </a:r>
            <a:r>
              <a:rPr lang="en-US" sz="1600" dirty="0" err="1">
                <a:solidFill>
                  <a:srgbClr val="000000"/>
                </a:solidFill>
                <a:latin typeface="Times New Roman" panose="02020603050405020304" pitchFamily="18" charset="0"/>
                <a:cs typeface="Times New Roman" panose="02020603050405020304" pitchFamily="18" charset="0"/>
              </a:rPr>
              <a:t>folosind</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cutii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negre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dupa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urmatoarea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regula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ori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de</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cite </a:t>
            </a:r>
            <a:r>
              <a:rPr lang="en-US" sz="1600" dirty="0" err="1">
                <a:solidFill>
                  <a:srgbClr val="000000"/>
                </a:solidFill>
                <a:latin typeface="Times New Roman" panose="02020603050405020304" pitchFamily="18" charset="0"/>
                <a:cs typeface="Times New Roman" panose="02020603050405020304" pitchFamily="18" charset="0"/>
              </a:rPr>
              <a:t>ori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este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necesara</a:t>
            </a:r>
            <a:r>
              <a:rPr lang="en-US" sz="1600" dirty="0">
                <a:solidFill>
                  <a:srgbClr val="000000"/>
                </a:solidFill>
                <a:latin typeface="Times New Roman" panose="02020603050405020304" pitchFamily="18" charset="0"/>
                <a:cs typeface="Times New Roman" panose="02020603050405020304" pitchFamily="18" charset="0"/>
              </a:rPr>
              <a:t> o </a:t>
            </a:r>
            <a:r>
              <a:rPr lang="en-US" sz="1600" dirty="0" err="1">
                <a:solidFill>
                  <a:srgbClr val="000000"/>
                </a:solidFill>
                <a:latin typeface="Times New Roman" panose="02020603050405020304" pitchFamily="18" charset="0"/>
                <a:cs typeface="Times New Roman" panose="02020603050405020304" pitchFamily="18" charset="0"/>
              </a:rPr>
              <a:t>functie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intr</a:t>
            </a:r>
            <a:r>
              <a:rPr lang="en-US" sz="1600" dirty="0">
                <a:solidFill>
                  <a:srgbClr val="000000"/>
                </a:solidFill>
                <a:latin typeface="Times New Roman" panose="02020603050405020304" pitchFamily="18" charset="0"/>
                <a:cs typeface="Times New Roman" panose="02020603050405020304" pitchFamily="18" charset="0"/>
              </a:rPr>
              <a:t>-un </a:t>
            </a:r>
            <a:r>
              <a:rPr lang="en-US" sz="1600" dirty="0" err="1">
                <a:solidFill>
                  <a:srgbClr val="000000"/>
                </a:solidFill>
                <a:latin typeface="Times New Roman" panose="02020603050405020304" pitchFamily="18" charset="0"/>
                <a:cs typeface="Times New Roman" panose="02020603050405020304" pitchFamily="18" charset="0"/>
              </a:rPr>
              <a:t>sistem</a:t>
            </a:r>
            <a:r>
              <a:rPr lang="en-US" sz="1600" dirty="0">
                <a:solidFill>
                  <a:srgbClr val="000000"/>
                </a:solidFill>
                <a:latin typeface="Times New Roman" panose="02020603050405020304" pitchFamily="18" charset="0"/>
                <a:cs typeface="Times New Roman" panose="02020603050405020304" pitchFamily="18" charset="0"/>
              </a:rPr>
              <a:t> se </a:t>
            </a:r>
            <a:r>
              <a:rPr lang="en-US" sz="1600" dirty="0" err="1">
                <a:solidFill>
                  <a:srgbClr val="000000"/>
                </a:solidFill>
                <a:latin typeface="Times New Roman" panose="02020603050405020304" pitchFamily="18" charset="0"/>
                <a:cs typeface="Times New Roman" panose="02020603050405020304" pitchFamily="18" charset="0"/>
              </a:rPr>
              <a:t>foloseste</a:t>
            </a:r>
            <a:r>
              <a:rPr lang="en-US" sz="1600" dirty="0">
                <a:solidFill>
                  <a:srgbClr val="000000"/>
                </a:solidFill>
                <a:latin typeface="Times New Roman" panose="02020603050405020304" pitchFamily="18" charset="0"/>
                <a:cs typeface="Times New Roman" panose="02020603050405020304" pitchFamily="18" charset="0"/>
              </a:rPr>
              <a:t> o cutie </a:t>
            </a:r>
            <a:r>
              <a:rPr lang="en-US" sz="1600" dirty="0" err="1">
                <a:solidFill>
                  <a:srgbClr val="000000"/>
                </a:solidFill>
                <a:latin typeface="Times New Roman" panose="02020603050405020304" pitchFamily="18" charset="0"/>
                <a:cs typeface="Times New Roman" panose="02020603050405020304" pitchFamily="18" charset="0"/>
              </a:rPr>
              <a:t>neagra</a:t>
            </a:r>
            <a:r>
              <a:rPr lang="en-US" sz="1600" dirty="0">
                <a:solidFill>
                  <a:srgbClr val="000000"/>
                </a:solidFill>
                <a:latin typeface="Times New Roman" panose="02020603050405020304" pitchFamily="18" charset="0"/>
                <a:cs typeface="Times New Roman" panose="02020603050405020304" pitchFamily="18" charset="0"/>
              </a:rPr>
              <a:t> care </a:t>
            </a:r>
            <a:r>
              <a:rPr lang="en-US" sz="1600" dirty="0" err="1" smtClean="0">
                <a:solidFill>
                  <a:srgbClr val="000000"/>
                </a:solidFill>
                <a:latin typeface="Times New Roman" panose="02020603050405020304" pitchFamily="18" charset="0"/>
                <a:cs typeface="Times New Roman" panose="02020603050405020304" pitchFamily="18" charset="0"/>
              </a:rPr>
              <a:t>realizeaza</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aceasta</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functie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Modul</a:t>
            </a:r>
            <a:r>
              <a:rPr lang="en-US" sz="1600" dirty="0">
                <a:solidFill>
                  <a:srgbClr val="000000"/>
                </a:solidFill>
                <a:latin typeface="Times New Roman" panose="02020603050405020304" pitchFamily="18" charset="0"/>
                <a:cs typeface="Times New Roman" panose="02020603050405020304" pitchFamily="18" charset="0"/>
              </a:rPr>
              <a:t> in care </a:t>
            </a:r>
            <a:r>
              <a:rPr lang="en-US" sz="1600" dirty="0" err="1">
                <a:solidFill>
                  <a:srgbClr val="000000"/>
                </a:solidFill>
                <a:latin typeface="Times New Roman" panose="02020603050405020304" pitchFamily="18" charset="0"/>
                <a:cs typeface="Times New Roman" panose="02020603050405020304" pitchFamily="18" charset="0"/>
              </a:rPr>
              <a:t>este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implementata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respectiva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functie</a:t>
            </a:r>
            <a:r>
              <a:rPr lang="en-US" sz="1600" dirty="0">
                <a:solidFill>
                  <a:srgbClr val="000000"/>
                </a:solidFill>
                <a:latin typeface="Times New Roman" panose="02020603050405020304" pitchFamily="18" charset="0"/>
                <a:cs typeface="Times New Roman" panose="02020603050405020304" pitchFamily="18" charset="0"/>
              </a:rPr>
              <a:t> nu </a:t>
            </a:r>
            <a:r>
              <a:rPr lang="en-US" sz="1600" dirty="0" err="1">
                <a:solidFill>
                  <a:srgbClr val="000000"/>
                </a:solidFill>
                <a:latin typeface="Times New Roman" panose="02020603050405020304" pitchFamily="18" charset="0"/>
                <a:cs typeface="Times New Roman" panose="02020603050405020304" pitchFamily="18" charset="0"/>
              </a:rPr>
              <a:t>intereseaza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pe</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utilizator</a:t>
            </a:r>
            <a:r>
              <a:rPr lang="en-US" sz="1600" dirty="0">
                <a:solidFill>
                  <a:srgbClr val="000000"/>
                </a:solidFill>
                <a:latin typeface="Times New Roman" panose="02020603050405020304" pitchFamily="18" charset="0"/>
                <a:cs typeface="Times New Roman" panose="02020603050405020304" pitchFamily="18" charset="0"/>
              </a:rPr>
              <a:t>, ci </a:t>
            </a:r>
            <a:r>
              <a:rPr lang="en-US" sz="1600" dirty="0" err="1">
                <a:solidFill>
                  <a:srgbClr val="000000"/>
                </a:solidFill>
                <a:latin typeface="Times New Roman" panose="02020603050405020304" pitchFamily="18" charset="0"/>
                <a:cs typeface="Times New Roman" panose="02020603050405020304" pitchFamily="18" charset="0"/>
              </a:rPr>
              <a:t>doar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functionalitatea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cutiei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negre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modaliatatea</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folosire</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ei</a:t>
            </a:r>
            <a:r>
              <a:rPr lang="en-US" sz="1600" dirty="0">
                <a:solidFill>
                  <a:srgbClr val="000000"/>
                </a:solidFill>
                <a:latin typeface="Times New Roman" panose="02020603050405020304" pitchFamily="18" charset="0"/>
                <a:cs typeface="Times New Roman" panose="02020603050405020304" pitchFamily="18" charset="0"/>
              </a:rPr>
              <a:t>.</a:t>
            </a:r>
            <a:br>
              <a:rPr lang="en-US" sz="1600" dirty="0">
                <a:solidFill>
                  <a:srgbClr val="000000"/>
                </a:solidFill>
                <a:latin typeface="Times New Roman" panose="02020603050405020304" pitchFamily="18" charset="0"/>
                <a:cs typeface="Times New Roman" panose="02020603050405020304" pitchFamily="18" charset="0"/>
              </a:rPr>
            </a:br>
            <a:r>
              <a:rPr lang="en-US" sz="1600" dirty="0" err="1">
                <a:solidFill>
                  <a:srgbClr val="000000"/>
                </a:solidFill>
                <a:latin typeface="Times New Roman" panose="02020603050405020304" pitchFamily="18" charset="0"/>
                <a:cs typeface="Times New Roman" panose="02020603050405020304" pitchFamily="18" charset="0"/>
              </a:rPr>
              <a:t>Pentru</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facilita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construcţia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sistemelor</a:t>
            </a:r>
            <a:r>
              <a:rPr lang="en-US" sz="1600" dirty="0">
                <a:solidFill>
                  <a:srgbClr val="000000"/>
                </a:solidFill>
                <a:latin typeface="Times New Roman" panose="02020603050405020304" pitchFamily="18" charset="0"/>
                <a:cs typeface="Times New Roman" panose="02020603050405020304" pitchFamily="18" charset="0"/>
              </a:rPr>
              <a:t> din module cu </a:t>
            </a:r>
            <a:r>
              <a:rPr lang="en-US" sz="1600" dirty="0" err="1">
                <a:solidFill>
                  <a:srgbClr val="000000"/>
                </a:solidFill>
                <a:latin typeface="Times New Roman" panose="02020603050405020304" pitchFamily="18" charset="0"/>
                <a:cs typeface="Times New Roman" panose="02020603050405020304" pitchFamily="18" charset="0"/>
              </a:rPr>
              <a:t>funcţionalitate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cunoscutǎ</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black</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box</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acestea</a:t>
            </a:r>
            <a:r>
              <a:rPr lang="en-US" sz="1600" dirty="0">
                <a:solidFill>
                  <a:srgbClr val="000000"/>
                </a:solidFill>
                <a:latin typeface="Times New Roman" panose="02020603050405020304" pitchFamily="18" charset="0"/>
                <a:cs typeface="Times New Roman" panose="02020603050405020304" pitchFamily="18" charset="0"/>
              </a:rPr>
              <a:t> au </a:t>
            </a:r>
            <a:r>
              <a:rPr lang="en-US" sz="1600" dirty="0" err="1">
                <a:solidFill>
                  <a:srgbClr val="000000"/>
                </a:solidFill>
                <a:latin typeface="Times New Roman" panose="02020603050405020304" pitchFamily="18" charset="0"/>
                <a:cs typeface="Times New Roman" panose="02020603050405020304" pitchFamily="18" charset="0"/>
              </a:rPr>
              <a:t>fost</a:t>
            </a:r>
            <a:r>
              <a:rPr lang="en-US" sz="1600" dirty="0">
                <a:solidFill>
                  <a:srgbClr val="000000"/>
                </a:solidFill>
                <a:latin typeface="Times New Roman" panose="02020603050405020304" pitchFamily="18" charset="0"/>
                <a:cs typeface="Times New Roman" panose="02020603050405020304" pitchFamily="18" charset="0"/>
              </a:rPr>
              <a:t> </a:t>
            </a:r>
            <a:r>
              <a:rPr lang="en-US" sz="1600" b="1" dirty="0" err="1">
                <a:solidFill>
                  <a:srgbClr val="000000"/>
                </a:solidFill>
                <a:latin typeface="Times New Roman" panose="02020603050405020304" pitchFamily="18" charset="0"/>
                <a:cs typeface="Times New Roman" panose="02020603050405020304" pitchFamily="18" charset="0"/>
              </a:rPr>
              <a:t>standardizate</a:t>
            </a:r>
            <a:r>
              <a:rPr lang="en-US" sz="1600" dirty="0">
                <a:solidFill>
                  <a:srgbClr val="000000"/>
                </a:solidFill>
                <a:latin typeface="Times New Roman" panose="02020603050405020304" pitchFamily="18" charset="0"/>
                <a:cs typeface="Times New Roman" panose="02020603050405020304" pitchFamily="18" charset="0"/>
              </a:rPr>
              <a:t>.</a:t>
            </a:r>
            <a:br>
              <a:rPr lang="en-US" sz="1600" dirty="0">
                <a:solidFill>
                  <a:srgbClr val="000000"/>
                </a:solidFill>
                <a:latin typeface="Times New Roman" panose="02020603050405020304" pitchFamily="18" charset="0"/>
                <a:cs typeface="Times New Roman" panose="02020603050405020304" pitchFamily="18" charset="0"/>
              </a:rPr>
            </a:br>
            <a:r>
              <a:rPr lang="en-US" sz="1600" dirty="0">
                <a:solidFill>
                  <a:srgbClr val="000000"/>
                </a:solidFill>
                <a:latin typeface="Times New Roman" panose="02020603050405020304" pitchFamily="18" charset="0"/>
                <a:cs typeface="Times New Roman" panose="02020603050405020304" pitchFamily="18" charset="0"/>
              </a:rPr>
              <a:t>Un </a:t>
            </a:r>
            <a:r>
              <a:rPr lang="en-US" sz="1600" b="1" dirty="0">
                <a:solidFill>
                  <a:srgbClr val="000000"/>
                </a:solidFill>
                <a:latin typeface="Times New Roman" panose="02020603050405020304" pitchFamily="18" charset="0"/>
                <a:cs typeface="Times New Roman" panose="02020603050405020304" pitchFamily="18" charset="0"/>
              </a:rPr>
              <a:t>standard </a:t>
            </a:r>
            <a:r>
              <a:rPr lang="en-US" sz="1600" dirty="0" err="1">
                <a:solidFill>
                  <a:srgbClr val="000000"/>
                </a:solidFill>
                <a:latin typeface="Times New Roman" panose="02020603050405020304" pitchFamily="18" charset="0"/>
                <a:cs typeface="Times New Roman" panose="02020603050405020304" pitchFamily="18" charset="0"/>
              </a:rPr>
              <a:t>cuprinde</a:t>
            </a:r>
            <a:r>
              <a:rPr lang="en-US" sz="1600" dirty="0">
                <a:solidFill>
                  <a:srgbClr val="000000"/>
                </a:solidFill>
                <a:latin typeface="Times New Roman" panose="02020603050405020304" pitchFamily="18" charset="0"/>
                <a:cs typeface="Times New Roman" panose="02020603050405020304" pitchFamily="18" charset="0"/>
              </a:rPr>
              <a:t> o </a:t>
            </a:r>
            <a:r>
              <a:rPr lang="en-US" sz="1600" dirty="0" err="1">
                <a:solidFill>
                  <a:srgbClr val="000000"/>
                </a:solidFill>
                <a:latin typeface="Times New Roman" panose="02020603050405020304" pitchFamily="18" charset="0"/>
                <a:cs typeface="Times New Roman" panose="02020603050405020304" pitchFamily="18" charset="0"/>
              </a:rPr>
              <a:t>descriere</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modului</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utilizare</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unui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modul</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specificaţii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de</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utilizare</a:t>
            </a:r>
            <a:r>
              <a:rPr lang="en-US" sz="1600" dirty="0">
                <a:solidFill>
                  <a:srgbClr val="000000"/>
                </a:solidFill>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 </a:t>
            </a:r>
            <a:endParaRPr lang="x-none" sz="1600" dirty="0" smtClean="0">
              <a:latin typeface="Times New Roman" panose="02020603050405020304" pitchFamily="18" charset="0"/>
              <a:cs typeface="Times New Roman" panose="02020603050405020304" pitchFamily="18" charset="0"/>
            </a:endParaRPr>
          </a:p>
          <a:p>
            <a:r>
              <a:rPr lang="en-US" sz="1600" dirty="0" err="1">
                <a:latin typeface="Times New Roman" panose="02020603050405020304" pitchFamily="18" charset="0"/>
                <a:cs typeface="Times New Roman" panose="02020603050405020304" pitchFamily="18" charset="0"/>
              </a:rPr>
              <a:t>Organizaţiile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internationale</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standarde</a:t>
            </a:r>
            <a:r>
              <a:rPr lang="en-US" sz="16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ISO </a:t>
            </a:r>
            <a:r>
              <a:rPr lang="en-US" sz="1600" dirty="0">
                <a:latin typeface="Times New Roman" panose="02020603050405020304" pitchFamily="18" charset="0"/>
                <a:cs typeface="Times New Roman" panose="02020603050405020304" pitchFamily="18" charset="0"/>
              </a:rPr>
              <a:t>(International Standard Organization</a:t>
            </a:r>
            <a:r>
              <a:rPr lang="en-US" sz="1600" dirty="0" smtClean="0">
                <a:latin typeface="Times New Roman" panose="02020603050405020304" pitchFamily="18" charset="0"/>
                <a:cs typeface="Times New Roman" panose="02020603050405020304" pitchFamily="18" charset="0"/>
              </a:rPr>
              <a:t>),</a:t>
            </a:r>
            <a:r>
              <a:rPr lang="x-none" sz="1600" dirty="0" smtClean="0">
                <a:latin typeface="Times New Roman" panose="02020603050405020304" pitchFamily="18" charset="0"/>
                <a:cs typeface="Times New Roman" panose="02020603050405020304" pitchFamily="18" charset="0"/>
              </a:rPr>
              <a:t> </a:t>
            </a:r>
            <a:r>
              <a:rPr lang="en-US" sz="1600" b="1" dirty="0" smtClean="0">
                <a:latin typeface="Times New Roman" panose="02020603050405020304" pitchFamily="18" charset="0"/>
                <a:cs typeface="Times New Roman" panose="02020603050405020304" pitchFamily="18" charset="0"/>
              </a:rPr>
              <a:t>IEEE </a:t>
            </a:r>
            <a:r>
              <a:rPr lang="en-US" sz="1600" dirty="0">
                <a:latin typeface="Times New Roman" panose="02020603050405020304" pitchFamily="18" charset="0"/>
                <a:cs typeface="Times New Roman" panose="02020603050405020304" pitchFamily="18" charset="0"/>
              </a:rPr>
              <a:t>(Institute of Electrical and Electronics Engineers), </a:t>
            </a:r>
            <a:r>
              <a:rPr lang="en-US" sz="1600" b="1" dirty="0">
                <a:latin typeface="Times New Roman" panose="02020603050405020304" pitchFamily="18" charset="0"/>
                <a:cs typeface="Times New Roman" panose="02020603050405020304" pitchFamily="18" charset="0"/>
              </a:rPr>
              <a:t>IETF </a:t>
            </a:r>
            <a:r>
              <a:rPr lang="en-US" sz="1600" dirty="0">
                <a:latin typeface="Times New Roman" panose="02020603050405020304" pitchFamily="18" charset="0"/>
                <a:cs typeface="Times New Roman" panose="02020603050405020304" pitchFamily="18" charset="0"/>
              </a:rPr>
              <a:t>(Internet Engineering </a:t>
            </a:r>
            <a:r>
              <a:rPr lang="en-US" sz="1600" dirty="0" smtClean="0">
                <a:latin typeface="Times New Roman" panose="02020603050405020304" pitchFamily="18" charset="0"/>
                <a:cs typeface="Times New Roman" panose="02020603050405020304" pitchFamily="18" charset="0"/>
              </a:rPr>
              <a:t>Task</a:t>
            </a:r>
            <a:r>
              <a:rPr lang="x-none"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Force</a:t>
            </a:r>
            <a:r>
              <a:rPr lang="en-US" sz="1600" dirty="0">
                <a:latin typeface="Times New Roman" panose="02020603050405020304" pitchFamily="18" charset="0"/>
                <a:cs typeface="Times New Roman" panose="02020603050405020304" pitchFamily="18" charset="0"/>
              </a:rPr>
              <a:t>) au </a:t>
            </a:r>
            <a:r>
              <a:rPr lang="en-US" sz="1600" dirty="0" err="1">
                <a:latin typeface="Times New Roman" panose="02020603050405020304" pitchFamily="18" charset="0"/>
                <a:cs typeface="Times New Roman" panose="02020603050405020304" pitchFamily="18" charset="0"/>
              </a:rPr>
              <a:t>elaborat</a:t>
            </a:r>
            <a:r>
              <a:rPr lang="en-US" sz="1600" dirty="0">
                <a:latin typeface="Times New Roman" panose="02020603050405020304" pitchFamily="18" charset="0"/>
                <a:cs typeface="Times New Roman" panose="02020603050405020304" pitchFamily="18" charset="0"/>
              </a:rPr>
              <a:t> o </a:t>
            </a:r>
            <a:r>
              <a:rPr lang="en-US" sz="1600" dirty="0" err="1">
                <a:latin typeface="Times New Roman" panose="02020603050405020304" pitchFamily="18" charset="0"/>
                <a:cs typeface="Times New Roman" panose="02020603050405020304" pitchFamily="18" charset="0"/>
              </a:rPr>
              <a:t>serie</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standarde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respectate</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producatori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în</a:t>
            </a:r>
            <a:r>
              <a:rPr lang="en-US" sz="1600" dirty="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realizarea</a:t>
            </a:r>
            <a:r>
              <a:rPr lang="x-none"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modulelor</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respective. </a:t>
            </a:r>
            <a:endParaRPr lang="en-US" dirty="0"/>
          </a:p>
        </p:txBody>
      </p:sp>
      <p:pic>
        <p:nvPicPr>
          <p:cNvPr id="6" name="Рисунок 5"/>
          <p:cNvPicPr>
            <a:picLocks noChangeAspect="1"/>
          </p:cNvPicPr>
          <p:nvPr/>
        </p:nvPicPr>
        <p:blipFill>
          <a:blip r:embed="rId2"/>
          <a:stretch>
            <a:fillRect/>
          </a:stretch>
        </p:blipFill>
        <p:spPr>
          <a:xfrm>
            <a:off x="2392755" y="919064"/>
            <a:ext cx="4038600" cy="942975"/>
          </a:xfrm>
          <a:prstGeom prst="rect">
            <a:avLst/>
          </a:prstGeom>
        </p:spPr>
      </p:pic>
      <p:sp>
        <p:nvSpPr>
          <p:cNvPr id="7" name="Прямоугольник 6"/>
          <p:cNvSpPr/>
          <p:nvPr/>
        </p:nvSpPr>
        <p:spPr>
          <a:xfrm>
            <a:off x="0" y="4564127"/>
            <a:ext cx="12192000" cy="1354217"/>
          </a:xfrm>
          <a:prstGeom prst="rect">
            <a:avLst/>
          </a:prstGeom>
        </p:spPr>
        <p:txBody>
          <a:bodyPr wrap="square">
            <a:spAutoFit/>
          </a:bodyPr>
          <a:lstStyle/>
          <a:p>
            <a:r>
              <a:rPr lang="en-US" sz="1600" dirty="0">
                <a:solidFill>
                  <a:srgbClr val="000000"/>
                </a:solidFill>
                <a:latin typeface="Times New Roman" panose="02020603050405020304" pitchFamily="18" charset="0"/>
                <a:cs typeface="Times New Roman" panose="02020603050405020304" pitchFamily="18" charset="0"/>
              </a:rPr>
              <a:t>Un </a:t>
            </a:r>
            <a:r>
              <a:rPr lang="en-US" sz="1600" b="1" dirty="0" err="1">
                <a:solidFill>
                  <a:srgbClr val="000000"/>
                </a:solidFill>
                <a:latin typeface="Times New Roman" panose="02020603050405020304" pitchFamily="18" charset="0"/>
                <a:cs typeface="Times New Roman" panose="02020603050405020304" pitchFamily="18" charset="0"/>
              </a:rPr>
              <a:t>sistem</a:t>
            </a:r>
            <a:r>
              <a:rPr lang="en-US" sz="1600" b="1" dirty="0">
                <a:solidFill>
                  <a:srgbClr val="000000"/>
                </a:solidFill>
                <a:latin typeface="Times New Roman" panose="02020603050405020304" pitchFamily="18" charset="0"/>
                <a:cs typeface="Times New Roman" panose="02020603050405020304" pitchFamily="18" charset="0"/>
              </a:rPr>
              <a:t> de </a:t>
            </a:r>
            <a:r>
              <a:rPr lang="en-US" sz="1600" b="1" dirty="0" err="1">
                <a:solidFill>
                  <a:srgbClr val="000000"/>
                </a:solidFill>
                <a:latin typeface="Times New Roman" panose="02020603050405020304" pitchFamily="18" charset="0"/>
                <a:cs typeface="Times New Roman" panose="02020603050405020304" pitchFamily="18" charset="0"/>
              </a:rPr>
              <a:t>calcul</a:t>
            </a:r>
            <a:r>
              <a:rPr lang="en-US" sz="1600" b="1"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este</a:t>
            </a:r>
            <a:r>
              <a:rPr lang="en-US" sz="1600" dirty="0">
                <a:solidFill>
                  <a:srgbClr val="000000"/>
                </a:solidFill>
                <a:latin typeface="Times New Roman" panose="02020603050405020304" pitchFamily="18" charset="0"/>
                <a:cs typeface="Times New Roman" panose="02020603050405020304" pitchFamily="18" charset="0"/>
              </a:rPr>
              <a:t> un </a:t>
            </a:r>
            <a:r>
              <a:rPr lang="en-US" sz="1600" dirty="0" err="1">
                <a:solidFill>
                  <a:srgbClr val="000000"/>
                </a:solidFill>
                <a:latin typeface="Times New Roman" panose="02020603050405020304" pitchFamily="18" charset="0"/>
                <a:cs typeface="Times New Roman" panose="02020603050405020304" pitchFamily="18" charset="0"/>
              </a:rPr>
              <a:t>sistem</a:t>
            </a:r>
            <a:r>
              <a:rPr lang="en-US" sz="1600" dirty="0">
                <a:solidFill>
                  <a:srgbClr val="000000"/>
                </a:solidFill>
                <a:latin typeface="Times New Roman" panose="02020603050405020304" pitchFamily="18" charset="0"/>
                <a:cs typeface="Times New Roman" panose="02020603050405020304" pitchFamily="18" charset="0"/>
              </a:rPr>
              <a:t> care </a:t>
            </a:r>
            <a:r>
              <a:rPr lang="en-US" sz="1600" dirty="0" err="1">
                <a:solidFill>
                  <a:srgbClr val="000000"/>
                </a:solidFill>
                <a:latin typeface="Times New Roman" panose="02020603050405020304" pitchFamily="18" charset="0"/>
                <a:cs typeface="Times New Roman" panose="02020603050405020304" pitchFamily="18" charset="0"/>
              </a:rPr>
              <a:t>execută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programe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stocate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memorie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în</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interacţiune</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cu </a:t>
            </a:r>
            <a:r>
              <a:rPr lang="en-US" sz="1600" dirty="0" err="1">
                <a:solidFill>
                  <a:srgbClr val="000000"/>
                </a:solidFill>
                <a:latin typeface="Times New Roman" panose="02020603050405020304" pitchFamily="18" charset="0"/>
                <a:cs typeface="Times New Roman" panose="02020603050405020304" pitchFamily="18" charset="0"/>
              </a:rPr>
              <a:t>mediul</a:t>
            </a:r>
            <a:r>
              <a:rPr lang="en-US" sz="1600" dirty="0">
                <a:solidFill>
                  <a:srgbClr val="000000"/>
                </a:solidFill>
                <a:latin typeface="Times New Roman" panose="02020603050405020304" pitchFamily="18" charset="0"/>
                <a:cs typeface="Times New Roman" panose="02020603050405020304" pitchFamily="18" charset="0"/>
              </a:rPr>
              <a:t> extern.</a:t>
            </a:r>
            <a:br>
              <a:rPr lang="en-US" sz="1600" dirty="0">
                <a:solidFill>
                  <a:srgbClr val="000000"/>
                </a:solidFill>
                <a:latin typeface="Times New Roman" panose="02020603050405020304" pitchFamily="18" charset="0"/>
                <a:cs typeface="Times New Roman" panose="02020603050405020304" pitchFamily="18" charset="0"/>
              </a:rPr>
            </a:br>
            <a:r>
              <a:rPr lang="en-US" sz="1600" dirty="0" err="1">
                <a:solidFill>
                  <a:srgbClr val="000000"/>
                </a:solidFill>
                <a:latin typeface="Times New Roman" panose="02020603050405020304" pitchFamily="18" charset="0"/>
                <a:cs typeface="Times New Roman" panose="02020603050405020304" pitchFamily="18" charset="0"/>
              </a:rPr>
              <a:t>Componentele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sistemului</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calcul</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sunt</a:t>
            </a:r>
            <a:r>
              <a:rPr lang="en-US" sz="1600" dirty="0">
                <a:solidFill>
                  <a:srgbClr val="000000"/>
                </a:solidFill>
                <a:latin typeface="Times New Roman" panose="02020603050405020304" pitchFamily="18" charset="0"/>
                <a:cs typeface="Times New Roman" panose="02020603050405020304" pitchFamily="18" charset="0"/>
              </a:rPr>
              <a:t/>
            </a:r>
            <a:br>
              <a:rPr lang="en-US" sz="1600" dirty="0">
                <a:solidFill>
                  <a:srgbClr val="000000"/>
                </a:solidFill>
                <a:latin typeface="Times New Roman" panose="02020603050405020304" pitchFamily="18" charset="0"/>
                <a:cs typeface="Times New Roman" panose="02020603050405020304" pitchFamily="18" charset="0"/>
              </a:rPr>
            </a:br>
            <a:r>
              <a:rPr lang="en-US" sz="1600" dirty="0">
                <a:solidFill>
                  <a:srgbClr val="000000"/>
                </a:solidFill>
                <a:latin typeface="Times New Roman" panose="02020603050405020304" pitchFamily="18" charset="0"/>
                <a:cs typeface="Times New Roman" panose="02020603050405020304" pitchFamily="18" charset="0"/>
              </a:rPr>
              <a:t>- hardware – </a:t>
            </a:r>
            <a:r>
              <a:rPr lang="en-US" sz="1600" dirty="0" err="1">
                <a:solidFill>
                  <a:srgbClr val="000000"/>
                </a:solidFill>
                <a:latin typeface="Times New Roman" panose="02020603050405020304" pitchFamily="18" charset="0"/>
                <a:cs typeface="Times New Roman" panose="02020603050405020304" pitchFamily="18" charset="0"/>
              </a:rPr>
              <a:t>echipamente</a:t>
            </a:r>
            <a:r>
              <a:rPr lang="en-US" sz="1600" dirty="0">
                <a:solidFill>
                  <a:srgbClr val="000000"/>
                </a:solidFill>
                <a:latin typeface="Times New Roman" panose="02020603050405020304" pitchFamily="18" charset="0"/>
                <a:cs typeface="Times New Roman" panose="02020603050405020304" pitchFamily="18" charset="0"/>
              </a:rPr>
              <a:t/>
            </a:r>
            <a:br>
              <a:rPr lang="en-US" sz="1600" dirty="0">
                <a:solidFill>
                  <a:srgbClr val="000000"/>
                </a:solidFill>
                <a:latin typeface="Times New Roman" panose="02020603050405020304" pitchFamily="18" charset="0"/>
                <a:cs typeface="Times New Roman" panose="02020603050405020304" pitchFamily="18" charset="0"/>
              </a:rPr>
            </a:br>
            <a:r>
              <a:rPr lang="en-US" sz="1600" dirty="0">
                <a:solidFill>
                  <a:srgbClr val="000000"/>
                </a:solidFill>
                <a:latin typeface="Times New Roman" panose="02020603050405020304" pitchFamily="18" charset="0"/>
                <a:cs typeface="Times New Roman" panose="02020603050405020304" pitchFamily="18" charset="0"/>
              </a:rPr>
              <a:t>- software - </a:t>
            </a:r>
            <a:r>
              <a:rPr lang="en-US" sz="1600" dirty="0" err="1">
                <a:solidFill>
                  <a:srgbClr val="000000"/>
                </a:solidFill>
                <a:latin typeface="Times New Roman" panose="02020603050405020304" pitchFamily="18" charset="0"/>
                <a:cs typeface="Times New Roman" panose="02020603050405020304" pitchFamily="18" charset="0"/>
              </a:rPr>
              <a:t>programe</a:t>
            </a:r>
            <a:r>
              <a:rPr lang="en-US" sz="1600" dirty="0">
                <a:latin typeface="Times New Roman" panose="02020603050405020304" pitchFamily="18" charset="0"/>
                <a:cs typeface="Times New Roman" panose="02020603050405020304" pitchFamily="18" charset="0"/>
              </a:rPr>
              <a:t> </a:t>
            </a:r>
            <a:r>
              <a:rPr lang="en-US" dirty="0"/>
              <a:t/>
            </a:r>
            <a:br>
              <a:rPr lang="en-US" dirty="0"/>
            </a:br>
            <a:endParaRPr lang="en-US" dirty="0"/>
          </a:p>
        </p:txBody>
      </p:sp>
    </p:spTree>
    <p:extLst>
      <p:ext uri="{BB962C8B-B14F-4D97-AF65-F5344CB8AC3E}">
        <p14:creationId xmlns:p14="http://schemas.microsoft.com/office/powerpoint/2010/main" val="4181137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0535" y="0"/>
            <a:ext cx="12101465" cy="3077766"/>
          </a:xfrm>
          <a:prstGeom prst="rect">
            <a:avLst/>
          </a:prstGeom>
        </p:spPr>
        <p:txBody>
          <a:bodyPr wrap="square">
            <a:spAutoFit/>
          </a:bodyPr>
          <a:lstStyle/>
          <a:p>
            <a:r>
              <a:rPr lang="en-US" b="1" dirty="0" err="1">
                <a:solidFill>
                  <a:srgbClr val="000000"/>
                </a:solidFill>
                <a:latin typeface="Times New Roman" pitchFamily="18" charset="0"/>
                <a:cs typeface="Times New Roman" pitchFamily="18" charset="0"/>
              </a:rPr>
              <a:t>Arhitectura</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sistemelor</a:t>
            </a:r>
            <a:r>
              <a:rPr lang="en-US" b="1" dirty="0">
                <a:solidFill>
                  <a:srgbClr val="000000"/>
                </a:solidFill>
                <a:latin typeface="Times New Roman" pitchFamily="18" charset="0"/>
                <a:cs typeface="Times New Roman" pitchFamily="18" charset="0"/>
              </a:rPr>
              <a:t> de </a:t>
            </a:r>
            <a:r>
              <a:rPr lang="en-US" b="1" dirty="0" err="1">
                <a:solidFill>
                  <a:srgbClr val="000000"/>
                </a:solidFill>
                <a:latin typeface="Times New Roman" pitchFamily="18" charset="0"/>
                <a:cs typeface="Times New Roman" pitchFamily="18" charset="0"/>
              </a:rPr>
              <a:t>calcul</a:t>
            </a:r>
            <a:r>
              <a:rPr lang="en-US" b="1" dirty="0">
                <a:solidFill>
                  <a:srgbClr val="000000"/>
                </a:solidFill>
                <a:latin typeface="Times New Roman" pitchFamily="18" charset="0"/>
                <a:cs typeface="Times New Roman" pitchFamily="18" charset="0"/>
              </a:rPr>
              <a:t/>
            </a:r>
            <a:br>
              <a:rPr lang="en-US" b="1" dirty="0">
                <a:solidFill>
                  <a:srgbClr val="000000"/>
                </a:solidFill>
                <a:latin typeface="Times New Roman" pitchFamily="18" charset="0"/>
                <a:cs typeface="Times New Roman" pitchFamily="18" charset="0"/>
              </a:rPr>
            </a:br>
            <a:r>
              <a:rPr lang="en-US" sz="1600" dirty="0" err="1">
                <a:solidFill>
                  <a:srgbClr val="000000"/>
                </a:solidFill>
                <a:latin typeface="Times New Roman" pitchFamily="18" charset="0"/>
                <a:cs typeface="Times New Roman" pitchFamily="18" charset="0"/>
              </a:rPr>
              <a:t>Arhitectura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sistemelor</a:t>
            </a:r>
            <a:r>
              <a:rPr lang="en-US" sz="1600" dirty="0">
                <a:solidFill>
                  <a:srgbClr val="000000"/>
                </a:solidFill>
                <a:latin typeface="Times New Roman" pitchFamily="18" charset="0"/>
                <a:cs typeface="Times New Roman" pitchFamily="18" charset="0"/>
              </a:rPr>
              <a:t> de </a:t>
            </a:r>
            <a:r>
              <a:rPr lang="en-US" sz="1600" dirty="0" err="1">
                <a:solidFill>
                  <a:srgbClr val="000000"/>
                </a:solidFill>
                <a:latin typeface="Times New Roman" pitchFamily="18" charset="0"/>
                <a:cs typeface="Times New Roman" pitchFamily="18" charset="0"/>
              </a:rPr>
              <a:t>calcul</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sau</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arhitectura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calculatoarelor</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este</a:t>
            </a:r>
            <a:r>
              <a:rPr lang="en-US" sz="1600" dirty="0">
                <a:solidFill>
                  <a:srgbClr val="000000"/>
                </a:solidFill>
                <a:latin typeface="Times New Roman" pitchFamily="18" charset="0"/>
                <a:cs typeface="Times New Roman" pitchFamily="18" charset="0"/>
              </a:rPr>
              <a:t> </a:t>
            </a:r>
            <a:r>
              <a:rPr lang="en-US" sz="1600" b="1" dirty="0" err="1">
                <a:solidFill>
                  <a:srgbClr val="000000"/>
                </a:solidFill>
                <a:latin typeface="Times New Roman" pitchFamily="18" charset="0"/>
                <a:cs typeface="Times New Roman" pitchFamily="18" charset="0"/>
              </a:rPr>
              <a:t>teoria</a:t>
            </a:r>
            <a:r>
              <a:rPr lang="en-US" sz="1600" b="1" dirty="0">
                <a:solidFill>
                  <a:srgbClr val="000000"/>
                </a:solidFill>
                <a:latin typeface="Times New Roman" pitchFamily="18" charset="0"/>
                <a:cs typeface="Times New Roman" pitchFamily="18" charset="0"/>
              </a:rPr>
              <a:t> </a:t>
            </a:r>
            <a:r>
              <a:rPr lang="en-US" sz="1600" dirty="0">
                <a:solidFill>
                  <a:srgbClr val="000000"/>
                </a:solidFill>
                <a:latin typeface="Times New Roman" pitchFamily="18" charset="0"/>
                <a:cs typeface="Times New Roman" pitchFamily="18" charset="0"/>
              </a:rPr>
              <a:t>din </a:t>
            </a:r>
            <a:r>
              <a:rPr lang="en-US" sz="1600" dirty="0" err="1" smtClean="0">
                <a:solidFill>
                  <a:srgbClr val="000000"/>
                </a:solidFill>
                <a:latin typeface="Times New Roman" pitchFamily="18" charset="0"/>
                <a:cs typeface="Times New Roman" pitchFamily="18" charset="0"/>
              </a:rPr>
              <a:t>spatele</a:t>
            </a:r>
            <a:r>
              <a:rPr lang="x-none" sz="1600" dirty="0" smtClean="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construcţiei</a:t>
            </a:r>
            <a:r>
              <a:rPr lang="en-US" sz="1600" dirty="0" smtClean="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unui</a:t>
            </a:r>
            <a:r>
              <a:rPr lang="en-US" sz="1600" dirty="0">
                <a:solidFill>
                  <a:srgbClr val="000000"/>
                </a:solidFill>
                <a:latin typeface="Times New Roman" pitchFamily="18" charset="0"/>
                <a:cs typeface="Times New Roman" pitchFamily="18" charset="0"/>
              </a:rPr>
              <a:t> calculator. </a:t>
            </a:r>
            <a:r>
              <a:rPr lang="en-US" sz="1600" dirty="0" err="1">
                <a:solidFill>
                  <a:srgbClr val="000000"/>
                </a:solidFill>
                <a:latin typeface="Times New Roman" pitchFamily="18" charset="0"/>
                <a:cs typeface="Times New Roman" pitchFamily="18" charset="0"/>
              </a:rPr>
              <a:t>În</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acelaşi</a:t>
            </a:r>
            <a:r>
              <a:rPr lang="en-US" sz="1600" dirty="0">
                <a:solidFill>
                  <a:srgbClr val="000000"/>
                </a:solidFill>
                <a:latin typeface="Times New Roman" pitchFamily="18" charset="0"/>
                <a:cs typeface="Times New Roman" pitchFamily="18" charset="0"/>
              </a:rPr>
              <a:t> mod </a:t>
            </a:r>
            <a:r>
              <a:rPr lang="en-US" sz="1600" dirty="0" err="1">
                <a:solidFill>
                  <a:srgbClr val="000000"/>
                </a:solidFill>
                <a:latin typeface="Times New Roman" pitchFamily="18" charset="0"/>
                <a:cs typeface="Times New Roman" pitchFamily="18" charset="0"/>
              </a:rPr>
              <a:t>în</a:t>
            </a:r>
            <a:r>
              <a:rPr lang="en-US" sz="1600" dirty="0">
                <a:solidFill>
                  <a:srgbClr val="000000"/>
                </a:solidFill>
                <a:latin typeface="Times New Roman" pitchFamily="18" charset="0"/>
                <a:cs typeface="Times New Roman" pitchFamily="18" charset="0"/>
              </a:rPr>
              <a:t> care un </a:t>
            </a:r>
            <a:r>
              <a:rPr lang="en-US" sz="1600" dirty="0" err="1">
                <a:solidFill>
                  <a:srgbClr val="000000"/>
                </a:solidFill>
                <a:latin typeface="Times New Roman" pitchFamily="18" charset="0"/>
                <a:cs typeface="Times New Roman" pitchFamily="18" charset="0"/>
              </a:rPr>
              <a:t>arhitect</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stabileşte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principiile</a:t>
            </a:r>
            <a:r>
              <a:rPr lang="en-US" sz="1600" dirty="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şi</a:t>
            </a:r>
            <a:r>
              <a:rPr lang="x-none" sz="1600" dirty="0" smtClean="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obiectivele</a:t>
            </a:r>
            <a:r>
              <a:rPr lang="en-US" sz="1600" dirty="0" smtClean="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construirii</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unui</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proiect</a:t>
            </a:r>
            <a:r>
              <a:rPr lang="en-US" sz="1600" dirty="0">
                <a:solidFill>
                  <a:srgbClr val="000000"/>
                </a:solidFill>
                <a:latin typeface="Times New Roman" pitchFamily="18" charset="0"/>
                <a:cs typeface="Times New Roman" pitchFamily="18" charset="0"/>
              </a:rPr>
              <a:t> ca </a:t>
            </a:r>
            <a:r>
              <a:rPr lang="en-US" sz="1600" dirty="0" err="1">
                <a:solidFill>
                  <a:srgbClr val="000000"/>
                </a:solidFill>
                <a:latin typeface="Times New Roman" pitchFamily="18" charset="0"/>
                <a:cs typeface="Times New Roman" pitchFamily="18" charset="0"/>
              </a:rPr>
              <a:t>baze</a:t>
            </a:r>
            <a:r>
              <a:rPr lang="en-US" sz="1600" dirty="0">
                <a:solidFill>
                  <a:srgbClr val="000000"/>
                </a:solidFill>
                <a:latin typeface="Times New Roman" pitchFamily="18" charset="0"/>
                <a:cs typeface="Times New Roman" pitchFamily="18" charset="0"/>
              </a:rPr>
              <a:t> ale </a:t>
            </a:r>
            <a:r>
              <a:rPr lang="en-US" sz="1600" dirty="0" err="1">
                <a:solidFill>
                  <a:srgbClr val="000000"/>
                </a:solidFill>
                <a:latin typeface="Times New Roman" pitchFamily="18" charset="0"/>
                <a:cs typeface="Times New Roman" pitchFamily="18" charset="0"/>
              </a:rPr>
              <a:t>unor</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planuri</a:t>
            </a:r>
            <a:r>
              <a:rPr lang="en-US" sz="1600" dirty="0">
                <a:solidFill>
                  <a:srgbClr val="000000"/>
                </a:solidFill>
                <a:latin typeface="Times New Roman" pitchFamily="18" charset="0"/>
                <a:cs typeface="Times New Roman" pitchFamily="18" charset="0"/>
              </a:rPr>
              <a:t> de </a:t>
            </a:r>
            <a:r>
              <a:rPr lang="en-US" sz="1600" dirty="0" err="1">
                <a:solidFill>
                  <a:srgbClr val="000000"/>
                </a:solidFill>
                <a:latin typeface="Times New Roman" pitchFamily="18" charset="0"/>
                <a:cs typeface="Times New Roman" pitchFamily="18" charset="0"/>
              </a:rPr>
              <a:t>construcţie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în</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acelaşi</a:t>
            </a:r>
            <a:r>
              <a:rPr lang="en-US" sz="1600" dirty="0">
                <a:solidFill>
                  <a:srgbClr val="000000"/>
                </a:solidFill>
                <a:latin typeface="Times New Roman" pitchFamily="18" charset="0"/>
                <a:cs typeface="Times New Roman" pitchFamily="18" charset="0"/>
              </a:rPr>
              <a:t> </a:t>
            </a:r>
            <a:r>
              <a:rPr lang="en-US" sz="1600" dirty="0" smtClean="0">
                <a:solidFill>
                  <a:srgbClr val="000000"/>
                </a:solidFill>
                <a:latin typeface="Times New Roman" pitchFamily="18" charset="0"/>
                <a:cs typeface="Times New Roman" pitchFamily="18" charset="0"/>
              </a:rPr>
              <a:t>mod</a:t>
            </a:r>
            <a:r>
              <a:rPr lang="x-none" sz="1600" dirty="0" smtClean="0">
                <a:solidFill>
                  <a:srgbClr val="000000"/>
                </a:solidFill>
                <a:latin typeface="Times New Roman" pitchFamily="18" charset="0"/>
                <a:cs typeface="Times New Roman" pitchFamily="18" charset="0"/>
              </a:rPr>
              <a:t> </a:t>
            </a:r>
            <a:r>
              <a:rPr lang="en-US" sz="1600" dirty="0" smtClean="0">
                <a:solidFill>
                  <a:srgbClr val="000000"/>
                </a:solidFill>
                <a:latin typeface="Times New Roman" pitchFamily="18" charset="0"/>
                <a:cs typeface="Times New Roman" pitchFamily="18" charset="0"/>
              </a:rPr>
              <a:t>un </a:t>
            </a:r>
            <a:r>
              <a:rPr lang="en-US" sz="1600" dirty="0" err="1">
                <a:solidFill>
                  <a:srgbClr val="000000"/>
                </a:solidFill>
                <a:latin typeface="Times New Roman" pitchFamily="18" charset="0"/>
                <a:cs typeface="Times New Roman" pitchFamily="18" charset="0"/>
              </a:rPr>
              <a:t>arhitect</a:t>
            </a:r>
            <a:r>
              <a:rPr lang="en-US" sz="1600" dirty="0">
                <a:solidFill>
                  <a:srgbClr val="000000"/>
                </a:solidFill>
                <a:latin typeface="Times New Roman" pitchFamily="18" charset="0"/>
                <a:cs typeface="Times New Roman" pitchFamily="18" charset="0"/>
              </a:rPr>
              <a:t> de </a:t>
            </a:r>
            <a:r>
              <a:rPr lang="en-US" sz="1600" dirty="0" err="1">
                <a:solidFill>
                  <a:srgbClr val="000000"/>
                </a:solidFill>
                <a:latin typeface="Times New Roman" pitchFamily="18" charset="0"/>
                <a:cs typeface="Times New Roman" pitchFamily="18" charset="0"/>
              </a:rPr>
              <a:t>calculatoare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stabileşte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arhitectura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sistemului</a:t>
            </a:r>
            <a:r>
              <a:rPr lang="en-US" sz="1600" dirty="0">
                <a:solidFill>
                  <a:srgbClr val="000000"/>
                </a:solidFill>
                <a:latin typeface="Times New Roman" pitchFamily="18" charset="0"/>
                <a:cs typeface="Times New Roman" pitchFamily="18" charset="0"/>
              </a:rPr>
              <a:t> de </a:t>
            </a:r>
            <a:r>
              <a:rPr lang="en-US" sz="1600" dirty="0" err="1">
                <a:solidFill>
                  <a:srgbClr val="000000"/>
                </a:solidFill>
                <a:latin typeface="Times New Roman" pitchFamily="18" charset="0"/>
                <a:cs typeface="Times New Roman" pitchFamily="18" charset="0"/>
              </a:rPr>
              <a:t>calcul</a:t>
            </a:r>
            <a:r>
              <a:rPr lang="en-US" sz="1600" dirty="0">
                <a:solidFill>
                  <a:srgbClr val="000000"/>
                </a:solidFill>
                <a:latin typeface="Times New Roman" pitchFamily="18" charset="0"/>
                <a:cs typeface="Times New Roman" pitchFamily="18" charset="0"/>
              </a:rPr>
              <a:t> ca </a:t>
            </a:r>
            <a:r>
              <a:rPr lang="en-US" sz="1600" dirty="0" err="1">
                <a:solidFill>
                  <a:srgbClr val="000000"/>
                </a:solidFill>
                <a:latin typeface="Times New Roman" pitchFamily="18" charset="0"/>
                <a:cs typeface="Times New Roman" pitchFamily="18" charset="0"/>
              </a:rPr>
              <a:t>bazǎ</a:t>
            </a:r>
            <a:r>
              <a:rPr lang="en-US" sz="1600" dirty="0">
                <a:solidFill>
                  <a:srgbClr val="000000"/>
                </a:solidFill>
                <a:latin typeface="Times New Roman" pitchFamily="18" charset="0"/>
                <a:cs typeface="Times New Roman" pitchFamily="18" charset="0"/>
              </a:rPr>
              <a:t> </a:t>
            </a:r>
            <a:r>
              <a:rPr lang="en-US" sz="1600" dirty="0" smtClean="0">
                <a:solidFill>
                  <a:srgbClr val="000000"/>
                </a:solidFill>
                <a:latin typeface="Times New Roman" pitchFamily="18" charset="0"/>
                <a:cs typeface="Times New Roman" pitchFamily="18" charset="0"/>
              </a:rPr>
              <a:t>a </a:t>
            </a:r>
            <a:r>
              <a:rPr lang="en-US" sz="1600" dirty="0" err="1" smtClean="0">
                <a:solidFill>
                  <a:srgbClr val="000000"/>
                </a:solidFill>
                <a:latin typeface="Times New Roman" pitchFamily="18" charset="0"/>
                <a:cs typeface="Times New Roman" pitchFamily="18" charset="0"/>
              </a:rPr>
              <a:t>specificaţiilor</a:t>
            </a:r>
            <a:r>
              <a:rPr lang="en-US" sz="1600" dirty="0" smtClean="0">
                <a:solidFill>
                  <a:srgbClr val="000000"/>
                </a:solidFill>
                <a:latin typeface="Times New Roman" pitchFamily="18" charset="0"/>
                <a:cs typeface="Times New Roman" pitchFamily="18" charset="0"/>
              </a:rPr>
              <a:t> </a:t>
            </a:r>
            <a:r>
              <a:rPr lang="en-US" sz="1600" dirty="0">
                <a:solidFill>
                  <a:srgbClr val="000000"/>
                </a:solidFill>
                <a:latin typeface="Times New Roman" pitchFamily="18" charset="0"/>
                <a:cs typeface="Times New Roman" pitchFamily="18" charset="0"/>
              </a:rPr>
              <a:t>de </a:t>
            </a:r>
            <a:r>
              <a:rPr lang="en-US" sz="1600" dirty="0" err="1">
                <a:solidFill>
                  <a:srgbClr val="000000"/>
                </a:solidFill>
                <a:latin typeface="Times New Roman" pitchFamily="18" charset="0"/>
                <a:cs typeface="Times New Roman" pitchFamily="18" charset="0"/>
              </a:rPr>
              <a:t>proiectare</a:t>
            </a:r>
            <a:r>
              <a:rPr lang="en-US" sz="1600" dirty="0" smtClean="0">
                <a:solidFill>
                  <a:srgbClr val="000000"/>
                </a:solidFill>
                <a:latin typeface="Times New Roman" pitchFamily="18" charset="0"/>
                <a:cs typeface="Times New Roman" pitchFamily="18" charset="0"/>
              </a:rPr>
              <a:t>.</a:t>
            </a:r>
            <a:r>
              <a:rPr lang="x-none" sz="1600" dirty="0" smtClean="0">
                <a:solidFill>
                  <a:srgbClr val="000000"/>
                </a:solidFill>
                <a:latin typeface="Times New Roman" pitchFamily="18" charset="0"/>
                <a:cs typeface="Times New Roman" pitchFamily="18" charset="0"/>
              </a:rPr>
              <a:t> </a:t>
            </a:r>
            <a:r>
              <a:rPr lang="en-US" sz="1600" dirty="0">
                <a:solidFill>
                  <a:srgbClr val="000000"/>
                </a:solidFill>
                <a:latin typeface="Times New Roman" pitchFamily="18" charset="0"/>
                <a:cs typeface="Times New Roman" pitchFamily="18" charset="0"/>
              </a:rPr>
              <a:t/>
            </a:r>
            <a:br>
              <a:rPr lang="en-US" sz="1600" dirty="0">
                <a:solidFill>
                  <a:srgbClr val="000000"/>
                </a:solidFill>
                <a:latin typeface="Times New Roman" pitchFamily="18" charset="0"/>
                <a:cs typeface="Times New Roman" pitchFamily="18" charset="0"/>
              </a:rPr>
            </a:br>
            <a:r>
              <a:rPr lang="en-US" sz="1600" dirty="0" err="1">
                <a:solidFill>
                  <a:srgbClr val="000000"/>
                </a:solidFill>
                <a:latin typeface="Times New Roman" pitchFamily="18" charset="0"/>
                <a:cs typeface="Times New Roman" pitchFamily="18" charset="0"/>
              </a:rPr>
              <a:t>Obiectivul</a:t>
            </a:r>
            <a:r>
              <a:rPr lang="en-US" sz="1600" dirty="0">
                <a:solidFill>
                  <a:srgbClr val="000000"/>
                </a:solidFill>
                <a:latin typeface="Times New Roman" pitchFamily="18" charset="0"/>
                <a:cs typeface="Times New Roman" pitchFamily="18" charset="0"/>
              </a:rPr>
              <a:t> principal </a:t>
            </a:r>
            <a:r>
              <a:rPr lang="en-US" sz="1600" dirty="0" err="1">
                <a:solidFill>
                  <a:srgbClr val="000000"/>
                </a:solidFill>
                <a:latin typeface="Times New Roman" pitchFamily="18" charset="0"/>
                <a:cs typeface="Times New Roman" pitchFamily="18" charset="0"/>
              </a:rPr>
              <a:t>în</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arhitectura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unui</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sistem</a:t>
            </a:r>
            <a:r>
              <a:rPr lang="en-US" sz="1600" dirty="0">
                <a:solidFill>
                  <a:srgbClr val="000000"/>
                </a:solidFill>
                <a:latin typeface="Times New Roman" pitchFamily="18" charset="0"/>
                <a:cs typeface="Times New Roman" pitchFamily="18" charset="0"/>
              </a:rPr>
              <a:t> de </a:t>
            </a:r>
            <a:r>
              <a:rPr lang="en-US" sz="1600" dirty="0" err="1">
                <a:solidFill>
                  <a:srgbClr val="000000"/>
                </a:solidFill>
                <a:latin typeface="Times New Roman" pitchFamily="18" charset="0"/>
                <a:cs typeface="Times New Roman" pitchFamily="18" charset="0"/>
              </a:rPr>
              <a:t>calcul</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îl</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reprezintǎ</a:t>
            </a:r>
            <a:r>
              <a:rPr lang="en-US" sz="1600" dirty="0">
                <a:solidFill>
                  <a:srgbClr val="000000"/>
                </a:solidFill>
                <a:latin typeface="Times New Roman" pitchFamily="18" charset="0"/>
                <a:cs typeface="Times New Roman" pitchFamily="18" charset="0"/>
              </a:rPr>
              <a:t> un </a:t>
            </a:r>
            <a:r>
              <a:rPr lang="en-US" sz="1600" b="1" dirty="0" err="1" smtClean="0">
                <a:solidFill>
                  <a:srgbClr val="000000"/>
                </a:solidFill>
                <a:latin typeface="Times New Roman" pitchFamily="18" charset="0"/>
                <a:cs typeface="Times New Roman" pitchFamily="18" charset="0"/>
              </a:rPr>
              <a:t>raport</a:t>
            </a:r>
            <a:r>
              <a:rPr lang="x-none" sz="1600" b="1" dirty="0" smtClean="0">
                <a:solidFill>
                  <a:srgbClr val="000000"/>
                </a:solidFill>
                <a:latin typeface="Times New Roman" pitchFamily="18" charset="0"/>
                <a:cs typeface="Times New Roman" pitchFamily="18" charset="0"/>
              </a:rPr>
              <a:t> </a:t>
            </a:r>
            <a:r>
              <a:rPr lang="en-US" sz="1600" b="1" dirty="0" smtClean="0">
                <a:solidFill>
                  <a:srgbClr val="000000"/>
                </a:solidFill>
                <a:latin typeface="Times New Roman" pitchFamily="18" charset="0"/>
                <a:cs typeface="Times New Roman" pitchFamily="18" charset="0"/>
              </a:rPr>
              <a:t>cost/</a:t>
            </a:r>
            <a:r>
              <a:rPr lang="en-US" sz="1600" b="1" dirty="0" err="1" smtClean="0">
                <a:solidFill>
                  <a:srgbClr val="000000"/>
                </a:solidFill>
                <a:latin typeface="Times New Roman" pitchFamily="18" charset="0"/>
                <a:cs typeface="Times New Roman" pitchFamily="18" charset="0"/>
              </a:rPr>
              <a:t>performan</a:t>
            </a:r>
            <a:r>
              <a:rPr lang="en-US" sz="1600" dirty="0" err="1" smtClean="0">
                <a:solidFill>
                  <a:srgbClr val="000000"/>
                </a:solidFill>
                <a:latin typeface="Times New Roman" pitchFamily="18" charset="0"/>
                <a:cs typeface="Times New Roman" pitchFamily="18" charset="0"/>
              </a:rPr>
              <a:t>ţǎ</a:t>
            </a:r>
            <a:r>
              <a:rPr lang="en-US" sz="1600" dirty="0" smtClean="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cât</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mai</a:t>
            </a:r>
            <a:r>
              <a:rPr lang="en-US" sz="1600" dirty="0">
                <a:solidFill>
                  <a:srgbClr val="000000"/>
                </a:solidFill>
                <a:latin typeface="Times New Roman" pitchFamily="18" charset="0"/>
                <a:cs typeface="Times New Roman" pitchFamily="18" charset="0"/>
              </a:rPr>
              <a:t> bun.</a:t>
            </a:r>
            <a:br>
              <a:rPr lang="en-US" sz="1600" dirty="0">
                <a:solidFill>
                  <a:srgbClr val="000000"/>
                </a:solidFill>
                <a:latin typeface="Times New Roman" pitchFamily="18" charset="0"/>
                <a:cs typeface="Times New Roman" pitchFamily="18" charset="0"/>
              </a:rPr>
            </a:br>
            <a:r>
              <a:rPr lang="en-US" sz="1600" i="1" dirty="0">
                <a:solidFill>
                  <a:srgbClr val="000000"/>
                </a:solidFill>
                <a:latin typeface="Times New Roman" pitchFamily="18" charset="0"/>
                <a:cs typeface="Times New Roman" pitchFamily="18" charset="0"/>
              </a:rPr>
              <a:t>Componenta </a:t>
            </a:r>
            <a:r>
              <a:rPr lang="en-US" sz="1600" i="1" dirty="0" err="1">
                <a:solidFill>
                  <a:srgbClr val="000000"/>
                </a:solidFill>
                <a:latin typeface="Times New Roman" pitchFamily="18" charset="0"/>
                <a:cs typeface="Times New Roman" pitchFamily="18" charset="0"/>
              </a:rPr>
              <a:t>sistem</a:t>
            </a:r>
            <a:r>
              <a:rPr lang="en-US" sz="1600" i="1" dirty="0">
                <a:solidFill>
                  <a:srgbClr val="000000"/>
                </a:solidFill>
                <a:latin typeface="Times New Roman" pitchFamily="18" charset="0"/>
                <a:cs typeface="Times New Roman" pitchFamily="18" charset="0"/>
              </a:rPr>
              <a:t> </a:t>
            </a:r>
            <a:r>
              <a:rPr lang="en-US" sz="1600" dirty="0">
                <a:solidFill>
                  <a:srgbClr val="000000"/>
                </a:solidFill>
                <a:latin typeface="Times New Roman" pitchFamily="18" charset="0"/>
                <a:cs typeface="Times New Roman" pitchFamily="18" charset="0"/>
              </a:rPr>
              <a:t>= cutie </a:t>
            </a:r>
            <a:r>
              <a:rPr lang="en-US" sz="1600" dirty="0" err="1">
                <a:solidFill>
                  <a:srgbClr val="000000"/>
                </a:solidFill>
                <a:latin typeface="Times New Roman" pitchFamily="18" charset="0"/>
                <a:cs typeface="Times New Roman" pitchFamily="18" charset="0"/>
              </a:rPr>
              <a:t>neagra</a:t>
            </a:r>
            <a:r>
              <a:rPr lang="en-US" sz="1600" dirty="0">
                <a:solidFill>
                  <a:srgbClr val="000000"/>
                </a:solidFill>
                <a:latin typeface="Times New Roman" pitchFamily="18" charset="0"/>
                <a:cs typeface="Times New Roman" pitchFamily="18" charset="0"/>
              </a:rPr>
              <a:t>.</a:t>
            </a:r>
            <a:br>
              <a:rPr lang="en-US" sz="1600" dirty="0">
                <a:solidFill>
                  <a:srgbClr val="000000"/>
                </a:solidFill>
                <a:latin typeface="Times New Roman" pitchFamily="18" charset="0"/>
                <a:cs typeface="Times New Roman" pitchFamily="18" charset="0"/>
              </a:rPr>
            </a:br>
            <a:r>
              <a:rPr lang="en-US" sz="1600" dirty="0" err="1">
                <a:solidFill>
                  <a:srgbClr val="000000"/>
                </a:solidFill>
                <a:latin typeface="Times New Roman" pitchFamily="18" charset="0"/>
                <a:cs typeface="Times New Roman" pitchFamily="18" charset="0"/>
              </a:rPr>
              <a:t>Arhitectura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sistem</a:t>
            </a:r>
            <a:r>
              <a:rPr lang="en-US" sz="1600" dirty="0">
                <a:solidFill>
                  <a:srgbClr val="000000"/>
                </a:solidFill>
                <a:latin typeface="Times New Roman" pitchFamily="18" charset="0"/>
                <a:cs typeface="Times New Roman" pitchFamily="18" charset="0"/>
              </a:rPr>
              <a:t> = </a:t>
            </a:r>
            <a:r>
              <a:rPr lang="en-US" sz="1600" dirty="0" err="1">
                <a:solidFill>
                  <a:srgbClr val="000000"/>
                </a:solidFill>
                <a:latin typeface="Times New Roman" pitchFamily="18" charset="0"/>
                <a:cs typeface="Times New Roman" pitchFamily="18" charset="0"/>
              </a:rPr>
              <a:t>dispunerea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si</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interconectarea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componentelor</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pentru</a:t>
            </a:r>
            <a:r>
              <a:rPr lang="en-US" sz="1600" dirty="0">
                <a:solidFill>
                  <a:srgbClr val="000000"/>
                </a:solidFill>
                <a:latin typeface="Times New Roman" pitchFamily="18" charset="0"/>
                <a:cs typeface="Times New Roman" pitchFamily="18" charset="0"/>
              </a:rPr>
              <a:t> a </a:t>
            </a:r>
            <a:r>
              <a:rPr lang="en-US" sz="1600" dirty="0" err="1" smtClean="0">
                <a:solidFill>
                  <a:srgbClr val="000000"/>
                </a:solidFill>
                <a:latin typeface="Times New Roman" pitchFamily="18" charset="0"/>
                <a:cs typeface="Times New Roman" pitchFamily="18" charset="0"/>
              </a:rPr>
              <a:t>obtine</a:t>
            </a:r>
            <a:r>
              <a:rPr lang="x-none" sz="1600" dirty="0" smtClean="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functionalitatea</a:t>
            </a:r>
            <a:r>
              <a:rPr lang="en-US" sz="1600" dirty="0" smtClean="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dorita</a:t>
            </a:r>
            <a:r>
              <a:rPr lang="en-US" sz="1600" dirty="0">
                <a:solidFill>
                  <a:srgbClr val="000000"/>
                </a:solidFill>
                <a:latin typeface="Times New Roman" pitchFamily="18" charset="0"/>
                <a:cs typeface="Times New Roman" pitchFamily="18" charset="0"/>
              </a:rPr>
              <a:t> a </a:t>
            </a:r>
            <a:r>
              <a:rPr lang="en-US" sz="1600" dirty="0" err="1">
                <a:solidFill>
                  <a:srgbClr val="000000"/>
                </a:solidFill>
                <a:latin typeface="Times New Roman" pitchFamily="18" charset="0"/>
                <a:cs typeface="Times New Roman" pitchFamily="18" charset="0"/>
              </a:rPr>
              <a:t>sistemului</a:t>
            </a:r>
            <a:r>
              <a:rPr lang="en-US" sz="1600" dirty="0">
                <a:solidFill>
                  <a:srgbClr val="000000"/>
                </a:solidFill>
                <a:latin typeface="Times New Roman" pitchFamily="18" charset="0"/>
                <a:cs typeface="Times New Roman" pitchFamily="18" charset="0"/>
              </a:rPr>
              <a:t>.</a:t>
            </a:r>
            <a:br>
              <a:rPr lang="en-US" sz="1600" dirty="0">
                <a:solidFill>
                  <a:srgbClr val="000000"/>
                </a:solidFill>
                <a:latin typeface="Times New Roman" pitchFamily="18" charset="0"/>
                <a:cs typeface="Times New Roman" pitchFamily="18" charset="0"/>
              </a:rPr>
            </a:br>
            <a:endParaRPr lang="en-US" sz="1600" dirty="0" smtClean="0">
              <a:solidFill>
                <a:srgbClr val="000000"/>
              </a:solidFill>
              <a:latin typeface="Times New Roman" pitchFamily="18" charset="0"/>
              <a:cs typeface="Times New Roman" pitchFamily="18" charset="0"/>
            </a:endParaRPr>
          </a:p>
          <a:p>
            <a:r>
              <a:rPr lang="en-US" sz="1600" b="1" dirty="0" err="1" smtClean="0">
                <a:solidFill>
                  <a:srgbClr val="000000"/>
                </a:solidFill>
                <a:latin typeface="Times New Roman" pitchFamily="18" charset="0"/>
                <a:cs typeface="Times New Roman" pitchFamily="18" charset="0"/>
              </a:rPr>
              <a:t>Arhitecturi</a:t>
            </a:r>
            <a:r>
              <a:rPr lang="en-US" sz="1600" b="1" dirty="0" smtClean="0">
                <a:solidFill>
                  <a:srgbClr val="000000"/>
                </a:solidFill>
                <a:latin typeface="Times New Roman" pitchFamily="18" charset="0"/>
                <a:cs typeface="Times New Roman" pitchFamily="18" charset="0"/>
              </a:rPr>
              <a:t> </a:t>
            </a:r>
            <a:r>
              <a:rPr lang="en-US" sz="1600" b="1" dirty="0" err="1">
                <a:solidFill>
                  <a:srgbClr val="000000"/>
                </a:solidFill>
                <a:latin typeface="Times New Roman" pitchFamily="18" charset="0"/>
                <a:cs typeface="Times New Roman" pitchFamily="18" charset="0"/>
              </a:rPr>
              <a:t>generale</a:t>
            </a:r>
            <a:r>
              <a:rPr lang="en-US" sz="1600" b="1" dirty="0">
                <a:solidFill>
                  <a:srgbClr val="000000"/>
                </a:solidFill>
                <a:latin typeface="Times New Roman" pitchFamily="18" charset="0"/>
                <a:cs typeface="Times New Roman" pitchFamily="18" charset="0"/>
              </a:rPr>
              <a:t/>
            </a:r>
            <a:br>
              <a:rPr lang="en-US" sz="1600" b="1" dirty="0">
                <a:solidFill>
                  <a:srgbClr val="000000"/>
                </a:solidFill>
                <a:latin typeface="Times New Roman" pitchFamily="18" charset="0"/>
                <a:cs typeface="Times New Roman" pitchFamily="18" charset="0"/>
              </a:rPr>
            </a:br>
            <a:r>
              <a:rPr lang="en-US" sz="1600" dirty="0">
                <a:solidFill>
                  <a:srgbClr val="000000"/>
                </a:solidFill>
                <a:latin typeface="Times New Roman" pitchFamily="18" charset="0"/>
                <a:cs typeface="Times New Roman" pitchFamily="18" charset="0"/>
              </a:rPr>
              <a:t>1. </a:t>
            </a:r>
            <a:r>
              <a:rPr lang="en-US" sz="1600" b="1" dirty="0" err="1">
                <a:solidFill>
                  <a:srgbClr val="000000"/>
                </a:solidFill>
                <a:latin typeface="Times New Roman" pitchFamily="18" charset="0"/>
                <a:cs typeface="Times New Roman" pitchFamily="18" charset="0"/>
              </a:rPr>
              <a:t>Arhitectura</a:t>
            </a:r>
            <a:r>
              <a:rPr lang="en-US" sz="1600" b="1" dirty="0">
                <a:solidFill>
                  <a:srgbClr val="000000"/>
                </a:solidFill>
                <a:latin typeface="Times New Roman" pitchFamily="18" charset="0"/>
                <a:cs typeface="Times New Roman" pitchFamily="18" charset="0"/>
              </a:rPr>
              <a:t> </a:t>
            </a:r>
            <a:r>
              <a:rPr lang="en-US" sz="1600" b="1" dirty="0" err="1">
                <a:solidFill>
                  <a:srgbClr val="000000"/>
                </a:solidFill>
                <a:latin typeface="Times New Roman" pitchFamily="18" charset="0"/>
                <a:cs typeface="Times New Roman" pitchFamily="18" charset="0"/>
              </a:rPr>
              <a:t>multistrat</a:t>
            </a:r>
            <a:r>
              <a:rPr lang="en-US" sz="1600" b="1" dirty="0">
                <a:solidFill>
                  <a:srgbClr val="000000"/>
                </a:solidFill>
                <a:latin typeface="Times New Roman" pitchFamily="18" charset="0"/>
                <a:cs typeface="Times New Roman" pitchFamily="18" charset="0"/>
              </a:rPr>
              <a:t> </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niveluri</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ierarhice</a:t>
            </a:r>
            <a:r>
              <a:rPr lang="en-US" sz="1600" dirty="0">
                <a:solidFill>
                  <a:srgbClr val="000000"/>
                </a:solidFill>
                <a:latin typeface="Times New Roman" pitchFamily="18" charset="0"/>
                <a:cs typeface="Times New Roman" pitchFamily="18" charset="0"/>
              </a:rPr>
              <a:t>. Un </a:t>
            </a:r>
            <a:r>
              <a:rPr lang="en-US" sz="1600" dirty="0" err="1">
                <a:solidFill>
                  <a:srgbClr val="000000"/>
                </a:solidFill>
                <a:latin typeface="Times New Roman" pitchFamily="18" charset="0"/>
                <a:cs typeface="Times New Roman" pitchFamily="18" charset="0"/>
              </a:rPr>
              <a:t>nivel</a:t>
            </a:r>
            <a:r>
              <a:rPr lang="en-US" sz="1600" dirty="0">
                <a:solidFill>
                  <a:srgbClr val="000000"/>
                </a:solidFill>
                <a:latin typeface="Times New Roman" pitchFamily="18" charset="0"/>
                <a:cs typeface="Times New Roman" pitchFamily="18" charset="0"/>
              </a:rPr>
              <a:t> inferior </a:t>
            </a:r>
            <a:r>
              <a:rPr lang="en-US" sz="1600" dirty="0" err="1">
                <a:solidFill>
                  <a:srgbClr val="000000"/>
                </a:solidFill>
                <a:latin typeface="Times New Roman" pitchFamily="18" charset="0"/>
                <a:cs typeface="Times New Roman" pitchFamily="18" charset="0"/>
              </a:rPr>
              <a:t>ofera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suport</a:t>
            </a:r>
            <a:r>
              <a:rPr lang="en-US" sz="1600" dirty="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nivelului</a:t>
            </a:r>
            <a:r>
              <a:rPr lang="x-none" sz="1600" dirty="0" smtClean="0">
                <a:solidFill>
                  <a:srgbClr val="000000"/>
                </a:solidFill>
                <a:latin typeface="Times New Roman" pitchFamily="18" charset="0"/>
                <a:cs typeface="Times New Roman" pitchFamily="18" charset="0"/>
              </a:rPr>
              <a:t> </a:t>
            </a:r>
            <a:r>
              <a:rPr lang="en-US" sz="1600" dirty="0" smtClean="0">
                <a:solidFill>
                  <a:srgbClr val="000000"/>
                </a:solidFill>
                <a:latin typeface="Times New Roman" pitchFamily="18" charset="0"/>
                <a:cs typeface="Times New Roman" pitchFamily="18" charset="0"/>
              </a:rPr>
              <a:t>superior </a:t>
            </a:r>
            <a:r>
              <a:rPr lang="en-US" sz="1600" dirty="0" err="1">
                <a:solidFill>
                  <a:srgbClr val="000000"/>
                </a:solidFill>
                <a:latin typeface="Times New Roman" pitchFamily="18" charset="0"/>
                <a:cs typeface="Times New Roman" pitchFamily="18" charset="0"/>
              </a:rPr>
              <a:t>pentru</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executia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functiilor</a:t>
            </a:r>
            <a:r>
              <a:rPr lang="en-US" sz="1600" dirty="0">
                <a:solidFill>
                  <a:srgbClr val="000000"/>
                </a:solidFill>
                <a:latin typeface="Times New Roman" pitchFamily="18" charset="0"/>
                <a:cs typeface="Times New Roman" pitchFamily="18" charset="0"/>
              </a:rPr>
              <a:t> sale</a:t>
            </a:r>
            <a:br>
              <a:rPr lang="en-US" sz="1600" dirty="0">
                <a:solidFill>
                  <a:srgbClr val="000000"/>
                </a:solidFill>
                <a:latin typeface="Times New Roman" pitchFamily="18" charset="0"/>
                <a:cs typeface="Times New Roman" pitchFamily="18" charset="0"/>
              </a:rPr>
            </a:br>
            <a:r>
              <a:rPr lang="en-US" sz="1600" dirty="0">
                <a:solidFill>
                  <a:srgbClr val="000000"/>
                </a:solidFill>
                <a:latin typeface="Times New Roman" pitchFamily="18" charset="0"/>
                <a:cs typeface="Times New Roman" pitchFamily="18" charset="0"/>
              </a:rPr>
              <a:t>2. </a:t>
            </a:r>
            <a:r>
              <a:rPr lang="en-US" sz="1600" b="1" dirty="0" err="1">
                <a:solidFill>
                  <a:srgbClr val="000000"/>
                </a:solidFill>
                <a:latin typeface="Times New Roman" pitchFamily="18" charset="0"/>
                <a:cs typeface="Times New Roman" pitchFamily="18" charset="0"/>
              </a:rPr>
              <a:t>Decompozitia</a:t>
            </a:r>
            <a:r>
              <a:rPr lang="en-US" sz="1600" b="1" dirty="0">
                <a:solidFill>
                  <a:srgbClr val="000000"/>
                </a:solidFill>
                <a:latin typeface="Times New Roman" pitchFamily="18" charset="0"/>
                <a:cs typeface="Times New Roman" pitchFamily="18" charset="0"/>
              </a:rPr>
              <a:t> </a:t>
            </a:r>
            <a:r>
              <a:rPr lang="en-US" sz="1600" b="1" dirty="0" err="1">
                <a:solidFill>
                  <a:srgbClr val="000000"/>
                </a:solidFill>
                <a:latin typeface="Times New Roman" pitchFamily="18" charset="0"/>
                <a:cs typeface="Times New Roman" pitchFamily="18" charset="0"/>
              </a:rPr>
              <a:t>functionala</a:t>
            </a:r>
            <a:r>
              <a:rPr lang="en-US" sz="1600" b="1" dirty="0">
                <a:solidFill>
                  <a:srgbClr val="000000"/>
                </a:solidFill>
                <a:latin typeface="Times New Roman" pitchFamily="18" charset="0"/>
                <a:cs typeface="Times New Roman" pitchFamily="18" charset="0"/>
              </a:rPr>
              <a:t> </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descompunere</a:t>
            </a:r>
            <a:r>
              <a:rPr lang="en-US" sz="1600" dirty="0">
                <a:solidFill>
                  <a:srgbClr val="000000"/>
                </a:solidFill>
                <a:latin typeface="Times New Roman" pitchFamily="18" charset="0"/>
                <a:cs typeface="Times New Roman" pitchFamily="18" charset="0"/>
              </a:rPr>
              <a:t> a </a:t>
            </a:r>
            <a:r>
              <a:rPr lang="en-US" sz="1600" dirty="0" err="1">
                <a:solidFill>
                  <a:srgbClr val="000000"/>
                </a:solidFill>
                <a:latin typeface="Times New Roman" pitchFamily="18" charset="0"/>
                <a:cs typeface="Times New Roman" pitchFamily="18" charset="0"/>
              </a:rPr>
              <a:t>componentelor</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dupa</a:t>
            </a:r>
            <a:r>
              <a:rPr lang="en-US" sz="1600" dirty="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functiile</a:t>
            </a:r>
            <a:r>
              <a:rPr lang="x-none" sz="1600" dirty="0" smtClean="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realizate</a:t>
            </a:r>
            <a:r>
              <a:rPr lang="en-US" sz="1600" dirty="0">
                <a:solidFill>
                  <a:srgbClr val="000000"/>
                </a:solidFill>
                <a:latin typeface="Times New Roman" pitchFamily="18" charset="0"/>
                <a:cs typeface="Times New Roman" pitchFamily="18" charset="0"/>
              </a:rPr>
              <a:t/>
            </a:r>
            <a:br>
              <a:rPr lang="en-US" sz="1600" dirty="0">
                <a:solidFill>
                  <a:srgbClr val="000000"/>
                </a:solidFill>
                <a:latin typeface="Times New Roman" pitchFamily="18" charset="0"/>
                <a:cs typeface="Times New Roman" pitchFamily="18" charset="0"/>
              </a:rPr>
            </a:br>
            <a:r>
              <a:rPr lang="en-US" sz="1600" dirty="0">
                <a:solidFill>
                  <a:srgbClr val="000000"/>
                </a:solidFill>
                <a:latin typeface="Times New Roman" pitchFamily="18" charset="0"/>
                <a:cs typeface="Times New Roman" pitchFamily="18" charset="0"/>
              </a:rPr>
              <a:t>3. </a:t>
            </a:r>
            <a:r>
              <a:rPr lang="en-US" sz="1600" b="1" dirty="0" err="1">
                <a:solidFill>
                  <a:srgbClr val="000000"/>
                </a:solidFill>
                <a:latin typeface="Times New Roman" pitchFamily="18" charset="0"/>
                <a:cs typeface="Times New Roman" pitchFamily="18" charset="0"/>
              </a:rPr>
              <a:t>Decompozitia</a:t>
            </a:r>
            <a:r>
              <a:rPr lang="en-US" sz="1600" b="1" dirty="0">
                <a:solidFill>
                  <a:srgbClr val="000000"/>
                </a:solidFill>
                <a:latin typeface="Times New Roman" pitchFamily="18" charset="0"/>
                <a:cs typeface="Times New Roman" pitchFamily="18" charset="0"/>
              </a:rPr>
              <a:t> </a:t>
            </a:r>
            <a:r>
              <a:rPr lang="en-US" sz="1600" b="1" dirty="0" err="1">
                <a:solidFill>
                  <a:srgbClr val="000000"/>
                </a:solidFill>
                <a:latin typeface="Times New Roman" pitchFamily="18" charset="0"/>
                <a:cs typeface="Times New Roman" pitchFamily="18" charset="0"/>
              </a:rPr>
              <a:t>conceptuala</a:t>
            </a:r>
            <a:r>
              <a:rPr lang="en-US" sz="1600" b="1" dirty="0">
                <a:solidFill>
                  <a:srgbClr val="000000"/>
                </a:solidFill>
                <a:latin typeface="Times New Roman" pitchFamily="18" charset="0"/>
                <a:cs typeface="Times New Roman" pitchFamily="18" charset="0"/>
              </a:rPr>
              <a:t> </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descompunere</a:t>
            </a:r>
            <a:r>
              <a:rPr lang="en-US" sz="1600" dirty="0">
                <a:solidFill>
                  <a:srgbClr val="000000"/>
                </a:solidFill>
                <a:latin typeface="Times New Roman" pitchFamily="18" charset="0"/>
                <a:cs typeface="Times New Roman" pitchFamily="18" charset="0"/>
              </a:rPr>
              <a:t> a </a:t>
            </a:r>
            <a:r>
              <a:rPr lang="en-US" sz="1600" dirty="0" err="1">
                <a:solidFill>
                  <a:srgbClr val="000000"/>
                </a:solidFill>
                <a:latin typeface="Times New Roman" pitchFamily="18" charset="0"/>
                <a:cs typeface="Times New Roman" pitchFamily="18" charset="0"/>
              </a:rPr>
              <a:t>sistemului</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dupa</a:t>
            </a:r>
            <a:r>
              <a:rPr lang="en-US" sz="1600" dirty="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entitatile</a:t>
            </a:r>
            <a:r>
              <a:rPr lang="x-none" sz="1600" dirty="0" smtClean="0">
                <a:solidFill>
                  <a:srgbClr val="000000"/>
                </a:solidFill>
                <a:latin typeface="Times New Roman" pitchFamily="18" charset="0"/>
                <a:cs typeface="Times New Roman" pitchFamily="18" charset="0"/>
              </a:rPr>
              <a:t> </a:t>
            </a:r>
            <a:r>
              <a:rPr lang="en-US" sz="1600" dirty="0" err="1" smtClean="0">
                <a:solidFill>
                  <a:srgbClr val="000000"/>
                </a:solidFill>
                <a:latin typeface="Times New Roman" pitchFamily="18" charset="0"/>
                <a:cs typeface="Times New Roman" pitchFamily="18" charset="0"/>
              </a:rPr>
              <a:t>identificate</a:t>
            </a:r>
            <a:r>
              <a:rPr lang="en-US" sz="1600" dirty="0" smtClean="0">
                <a:solidFill>
                  <a:srgbClr val="000000"/>
                </a:solidFill>
                <a:latin typeface="Times New Roman" pitchFamily="18" charset="0"/>
                <a:cs typeface="Times New Roman" pitchFamily="18" charset="0"/>
              </a:rPr>
              <a:t> </a:t>
            </a:r>
            <a:r>
              <a:rPr lang="en-US" sz="1600" dirty="0">
                <a:solidFill>
                  <a:srgbClr val="000000"/>
                </a:solidFill>
                <a:latin typeface="Times New Roman" pitchFamily="18" charset="0"/>
                <a:cs typeface="Times New Roman" pitchFamily="18" charset="0"/>
              </a:rPr>
              <a:t>(</a:t>
            </a:r>
            <a:r>
              <a:rPr lang="en-US" sz="1600" dirty="0" err="1">
                <a:solidFill>
                  <a:srgbClr val="000000"/>
                </a:solidFill>
                <a:latin typeface="Times New Roman" pitchFamily="18" charset="0"/>
                <a:cs typeface="Times New Roman" pitchFamily="18" charset="0"/>
              </a:rPr>
              <a:t>ce</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inglobeaza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toata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functionalitatea</a:t>
            </a:r>
            <a:r>
              <a:rPr lang="en-US" sz="1600" dirty="0">
                <a:solidFill>
                  <a:srgbClr val="000000"/>
                </a:solidFill>
                <a:latin typeface="Times New Roman" pitchFamily="18" charset="0"/>
                <a:cs typeface="Times New Roman" pitchFamily="18" charset="0"/>
              </a:rPr>
              <a:t> </a:t>
            </a:r>
            <a:r>
              <a:rPr lang="en-US" sz="1600" dirty="0" err="1">
                <a:solidFill>
                  <a:srgbClr val="000000"/>
                </a:solidFill>
                <a:latin typeface="Times New Roman" pitchFamily="18" charset="0"/>
                <a:cs typeface="Times New Roman" pitchFamily="18" charset="0"/>
              </a:rPr>
              <a:t>obiectului</a:t>
            </a:r>
            <a:r>
              <a:rPr lang="en-US" sz="1600" dirty="0">
                <a:solidFill>
                  <a:srgbClr val="000000"/>
                </a:solidFill>
                <a:latin typeface="Times New Roman" pitchFamily="18" charset="0"/>
                <a:cs typeface="Times New Roman" pitchFamily="18" charset="0"/>
              </a:rPr>
              <a:t>).</a:t>
            </a:r>
            <a:r>
              <a:rPr lang="en-US" sz="1600" dirty="0">
                <a:latin typeface="Times New Roman" pitchFamily="18" charset="0"/>
                <a:cs typeface="Times New Roman" pitchFamily="18" charset="0"/>
              </a:rPr>
              <a:t> </a:t>
            </a:r>
          </a:p>
        </p:txBody>
      </p:sp>
      <p:sp>
        <p:nvSpPr>
          <p:cNvPr id="5" name="Прямоугольник 4"/>
          <p:cNvSpPr/>
          <p:nvPr/>
        </p:nvSpPr>
        <p:spPr>
          <a:xfrm>
            <a:off x="90535" y="3323987"/>
            <a:ext cx="12013948" cy="2831544"/>
          </a:xfrm>
          <a:prstGeom prst="rect">
            <a:avLst/>
          </a:prstGeom>
        </p:spPr>
        <p:txBody>
          <a:bodyPr wrap="square">
            <a:spAutoFit/>
          </a:bodyPr>
          <a:lstStyle/>
          <a:p>
            <a:r>
              <a:rPr lang="en-US" b="1" dirty="0" err="1">
                <a:solidFill>
                  <a:srgbClr val="000000"/>
                </a:solidFill>
                <a:latin typeface="Times New Roman" panose="02020603050405020304" pitchFamily="18" charset="0"/>
                <a:cs typeface="Times New Roman" panose="02020603050405020304" pitchFamily="18" charset="0"/>
              </a:rPr>
              <a:t>Descrierea</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sistemului</a:t>
            </a:r>
            <a:r>
              <a:rPr lang="en-US" b="1" dirty="0">
                <a:solidFill>
                  <a:srgbClr val="000000"/>
                </a:solidFill>
                <a:latin typeface="Times New Roman" panose="02020603050405020304" pitchFamily="18" charset="0"/>
                <a:cs typeface="Times New Roman" panose="02020603050405020304" pitchFamily="18" charset="0"/>
              </a:rPr>
              <a:t> de </a:t>
            </a:r>
            <a:r>
              <a:rPr lang="en-US" b="1" dirty="0" err="1">
                <a:solidFill>
                  <a:srgbClr val="000000"/>
                </a:solidFill>
                <a:latin typeface="Times New Roman" panose="02020603050405020304" pitchFamily="18" charset="0"/>
                <a:cs typeface="Times New Roman" panose="02020603050405020304" pitchFamily="18" charset="0"/>
              </a:rPr>
              <a:t>calcul</a:t>
            </a:r>
            <a:r>
              <a:rPr lang="en-US" b="1" dirty="0">
                <a:solidFill>
                  <a:srgbClr val="000000"/>
                </a:solidFill>
                <a:latin typeface="Times New Roman" panose="02020603050405020304" pitchFamily="18" charset="0"/>
                <a:cs typeface="Times New Roman" panose="02020603050405020304" pitchFamily="18" charset="0"/>
              </a:rPr>
              <a:t/>
            </a:r>
            <a:br>
              <a:rPr lang="en-US" b="1" dirty="0">
                <a:solidFill>
                  <a:srgbClr val="000000"/>
                </a:solidFill>
                <a:latin typeface="Times New Roman" panose="02020603050405020304" pitchFamily="18" charset="0"/>
                <a:cs typeface="Times New Roman" panose="02020603050405020304" pitchFamily="18" charset="0"/>
              </a:rPr>
            </a:br>
            <a:r>
              <a:rPr lang="en-US" sz="1600" b="1" dirty="0" err="1">
                <a:solidFill>
                  <a:srgbClr val="000000"/>
                </a:solidFill>
                <a:latin typeface="Times New Roman" panose="02020603050405020304" pitchFamily="18" charset="0"/>
                <a:cs typeface="Times New Roman" panose="02020603050405020304" pitchFamily="18" charset="0"/>
              </a:rPr>
              <a:t>Defini</a:t>
            </a:r>
            <a:r>
              <a:rPr lang="en-US" sz="1600" dirty="0" err="1">
                <a:solidFill>
                  <a:srgbClr val="000000"/>
                </a:solidFill>
                <a:latin typeface="Times New Roman" panose="02020603050405020304" pitchFamily="18" charset="0"/>
                <a:cs typeface="Times New Roman" panose="02020603050405020304" pitchFamily="18" charset="0"/>
              </a:rPr>
              <a:t>ţ</a:t>
            </a:r>
            <a:r>
              <a:rPr lang="en-US" sz="1600" b="1" dirty="0" err="1">
                <a:solidFill>
                  <a:srgbClr val="000000"/>
                </a:solidFill>
                <a:latin typeface="Times New Roman" panose="02020603050405020304" pitchFamily="18" charset="0"/>
                <a:cs typeface="Times New Roman" panose="02020603050405020304" pitchFamily="18" charset="0"/>
              </a:rPr>
              <a:t>ie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Masina</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calcul</a:t>
            </a:r>
            <a:r>
              <a:rPr lang="en-US" sz="1600" dirty="0">
                <a:solidFill>
                  <a:srgbClr val="000000"/>
                </a:solidFill>
                <a:latin typeface="Times New Roman" panose="02020603050405020304" pitchFamily="18" charset="0"/>
                <a:cs typeface="Times New Roman" panose="02020603050405020304" pitchFamily="18" charset="0"/>
              </a:rPr>
              <a:t> care </a:t>
            </a:r>
            <a:r>
              <a:rPr lang="en-US" sz="1600" dirty="0" err="1">
                <a:solidFill>
                  <a:srgbClr val="000000"/>
                </a:solidFill>
                <a:latin typeface="Times New Roman" panose="02020603050405020304" pitchFamily="18" charset="0"/>
                <a:cs typeface="Times New Roman" panose="02020603050405020304" pitchFamily="18" charset="0"/>
              </a:rPr>
              <a:t>executa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secvential</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programe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scrise</a:t>
            </a:r>
            <a:r>
              <a:rPr lang="en-US" sz="1600" dirty="0">
                <a:solidFill>
                  <a:srgbClr val="000000"/>
                </a:solidFill>
                <a:latin typeface="Times New Roman" panose="02020603050405020304" pitchFamily="18" charset="0"/>
                <a:cs typeface="Times New Roman" panose="02020603050405020304" pitchFamily="18" charset="0"/>
              </a:rPr>
              <a:t> in </a:t>
            </a:r>
            <a:r>
              <a:rPr lang="en-US" sz="1600" dirty="0" err="1">
                <a:solidFill>
                  <a:srgbClr val="000000"/>
                </a:solidFill>
                <a:latin typeface="Times New Roman" panose="02020603050405020304" pitchFamily="18" charset="0"/>
                <a:cs typeface="Times New Roman" panose="02020603050405020304" pitchFamily="18" charset="0"/>
              </a:rPr>
              <a:t>limbajul</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masinii</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respective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stocate</a:t>
            </a:r>
            <a:r>
              <a:rPr lang="en-US" sz="1600" dirty="0">
                <a:solidFill>
                  <a:srgbClr val="000000"/>
                </a:solidFill>
                <a:latin typeface="Times New Roman" panose="02020603050405020304" pitchFamily="18" charset="0"/>
                <a:cs typeface="Times New Roman" panose="02020603050405020304" pitchFamily="18" charset="0"/>
              </a:rPr>
              <a:t> in </a:t>
            </a:r>
            <a:r>
              <a:rPr lang="en-US" sz="1600" dirty="0" err="1">
                <a:solidFill>
                  <a:srgbClr val="000000"/>
                </a:solidFill>
                <a:latin typeface="Times New Roman" panose="02020603050405020304" pitchFamily="18" charset="0"/>
                <a:cs typeface="Times New Roman" panose="02020603050405020304" pitchFamily="18" charset="0"/>
              </a:rPr>
              <a:t>memorie</a:t>
            </a:r>
            <a:r>
              <a:rPr lang="en-US" sz="1600" dirty="0">
                <a:solidFill>
                  <a:srgbClr val="000000"/>
                </a:solidFill>
                <a:latin typeface="Times New Roman" panose="02020603050405020304" pitchFamily="18" charset="0"/>
                <a:cs typeface="Times New Roman" panose="02020603050405020304" pitchFamily="18" charset="0"/>
              </a:rPr>
              <a:t>, in </a:t>
            </a:r>
            <a:r>
              <a:rPr lang="en-US" sz="1600" dirty="0" err="1">
                <a:solidFill>
                  <a:srgbClr val="000000"/>
                </a:solidFill>
                <a:latin typeface="Times New Roman" panose="02020603050405020304" pitchFamily="18" charset="0"/>
                <a:cs typeface="Times New Roman" panose="02020603050405020304" pitchFamily="18" charset="0"/>
              </a:rPr>
              <a:t>interactiune</a:t>
            </a:r>
            <a:r>
              <a:rPr lang="en-US" sz="1600" dirty="0">
                <a:solidFill>
                  <a:srgbClr val="000000"/>
                </a:solidFill>
                <a:latin typeface="Times New Roman" panose="02020603050405020304" pitchFamily="18" charset="0"/>
                <a:cs typeface="Times New Roman" panose="02020603050405020304" pitchFamily="18" charset="0"/>
              </a:rPr>
              <a:t> cu </a:t>
            </a:r>
            <a:r>
              <a:rPr lang="en-US" sz="1600" dirty="0" err="1">
                <a:solidFill>
                  <a:srgbClr val="000000"/>
                </a:solidFill>
                <a:latin typeface="Times New Roman" panose="02020603050405020304" pitchFamily="18" charset="0"/>
                <a:cs typeface="Times New Roman" panose="02020603050405020304" pitchFamily="18" charset="0"/>
              </a:rPr>
              <a:t>mediul</a:t>
            </a:r>
            <a:r>
              <a:rPr lang="en-US" sz="1600" dirty="0">
                <a:solidFill>
                  <a:srgbClr val="000000"/>
                </a:solidFill>
                <a:latin typeface="Times New Roman" panose="02020603050405020304" pitchFamily="18" charset="0"/>
                <a:cs typeface="Times New Roman" panose="02020603050405020304" pitchFamily="18" charset="0"/>
              </a:rPr>
              <a:t> extern.</a:t>
            </a:r>
            <a:br>
              <a:rPr lang="en-US" sz="1600" dirty="0">
                <a:solidFill>
                  <a:srgbClr val="000000"/>
                </a:solidFill>
                <a:latin typeface="Times New Roman" panose="02020603050405020304" pitchFamily="18" charset="0"/>
                <a:cs typeface="Times New Roman" panose="02020603050405020304" pitchFamily="18" charset="0"/>
              </a:rPr>
            </a:br>
            <a:r>
              <a:rPr lang="en-US" sz="1600" b="1" dirty="0">
                <a:solidFill>
                  <a:srgbClr val="000000"/>
                </a:solidFill>
                <a:latin typeface="Times New Roman" panose="02020603050405020304" pitchFamily="18" charset="0"/>
                <a:cs typeface="Times New Roman" panose="02020603050405020304" pitchFamily="18" charset="0"/>
              </a:rPr>
              <a:t>Un program </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solutie</a:t>
            </a:r>
            <a:r>
              <a:rPr lang="en-US" sz="1600" dirty="0">
                <a:solidFill>
                  <a:srgbClr val="000000"/>
                </a:solidFill>
                <a:latin typeface="Times New Roman" panose="02020603050405020304" pitchFamily="18" charset="0"/>
                <a:cs typeface="Times New Roman" panose="02020603050405020304" pitchFamily="18" charset="0"/>
              </a:rPr>
              <a:t> </a:t>
            </a:r>
            <a:r>
              <a:rPr lang="en-US" sz="1600" b="1" dirty="0" err="1">
                <a:solidFill>
                  <a:srgbClr val="000000"/>
                </a:solidFill>
                <a:latin typeface="Times New Roman" panose="02020603050405020304" pitchFamily="18" charset="0"/>
                <a:cs typeface="Times New Roman" panose="02020603050405020304" pitchFamily="18" charset="0"/>
              </a:rPr>
              <a:t>algoritmica</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unei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probleme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scrisa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intr</a:t>
            </a:r>
            <a:r>
              <a:rPr lang="en-US" sz="1600" dirty="0">
                <a:solidFill>
                  <a:srgbClr val="000000"/>
                </a:solidFill>
                <a:latin typeface="Times New Roman" panose="02020603050405020304" pitchFamily="18" charset="0"/>
                <a:cs typeface="Times New Roman" panose="02020603050405020304" pitchFamily="18" charset="0"/>
              </a:rPr>
              <a:t>-un </a:t>
            </a:r>
            <a:r>
              <a:rPr lang="en-US" sz="1600" dirty="0" err="1">
                <a:solidFill>
                  <a:srgbClr val="000000"/>
                </a:solidFill>
                <a:latin typeface="Times New Roman" panose="02020603050405020304" pitchFamily="18" charset="0"/>
                <a:cs typeface="Times New Roman" panose="02020603050405020304" pitchFamily="18" charset="0"/>
              </a:rPr>
              <a:t>limbaj</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numit</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limbaj</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de</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programare</a:t>
            </a:r>
            <a:r>
              <a:rPr lang="en-US" sz="1600" dirty="0">
                <a:solidFill>
                  <a:srgbClr val="000000"/>
                </a:solidFill>
                <a:latin typeface="Times New Roman" panose="02020603050405020304" pitchFamily="18" charset="0"/>
                <a:cs typeface="Times New Roman" panose="02020603050405020304" pitchFamily="18" charset="0"/>
              </a:rPr>
              <a:t>.</a:t>
            </a:r>
            <a:br>
              <a:rPr lang="en-US" sz="1600" dirty="0">
                <a:solidFill>
                  <a:srgbClr val="000000"/>
                </a:solidFill>
                <a:latin typeface="Times New Roman" panose="02020603050405020304" pitchFamily="18" charset="0"/>
                <a:cs typeface="Times New Roman" panose="02020603050405020304" pitchFamily="18" charset="0"/>
              </a:rPr>
            </a:br>
            <a:r>
              <a:rPr lang="en-US" sz="1600" dirty="0">
                <a:solidFill>
                  <a:srgbClr val="000000"/>
                </a:solidFill>
                <a:latin typeface="Times New Roman" panose="02020603050405020304" pitchFamily="18" charset="0"/>
                <a:cs typeface="Times New Roman" panose="02020603050405020304" pitchFamily="18" charset="0"/>
              </a:rPr>
              <a:t>Un </a:t>
            </a:r>
            <a:r>
              <a:rPr lang="en-US" sz="1600" b="1" dirty="0" err="1">
                <a:solidFill>
                  <a:srgbClr val="000000"/>
                </a:solidFill>
                <a:latin typeface="Times New Roman" panose="02020603050405020304" pitchFamily="18" charset="0"/>
                <a:cs typeface="Times New Roman" panose="02020603050405020304" pitchFamily="18" charset="0"/>
              </a:rPr>
              <a:t>algoritm</a:t>
            </a:r>
            <a:r>
              <a:rPr lang="en-US" sz="1600" dirty="0">
                <a:solidFill>
                  <a:srgbClr val="000000"/>
                </a:solidFill>
                <a:latin typeface="Times New Roman" panose="02020603050405020304" pitchFamily="18" charset="0"/>
                <a:cs typeface="Times New Roman" panose="02020603050405020304" pitchFamily="18" charset="0"/>
              </a:rPr>
              <a:t>=</a:t>
            </a:r>
            <a:r>
              <a:rPr lang="en-US" sz="1600" dirty="0" err="1">
                <a:solidFill>
                  <a:srgbClr val="000000"/>
                </a:solidFill>
                <a:latin typeface="Times New Roman" panose="02020603050405020304" pitchFamily="18" charset="0"/>
                <a:cs typeface="Times New Roman" panose="02020603050405020304" pitchFamily="18" charset="0"/>
              </a:rPr>
              <a:t>solutie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secventiala</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unei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probleme</a:t>
            </a:r>
            <a:r>
              <a:rPr lang="en-US" sz="1600" dirty="0">
                <a:solidFill>
                  <a:srgbClr val="000000"/>
                </a:solidFill>
                <a:latin typeface="Times New Roman" panose="02020603050405020304" pitchFamily="18" charset="0"/>
                <a:cs typeface="Times New Roman" panose="02020603050405020304" pitchFamily="18" charset="0"/>
              </a:rPr>
              <a:t>.</a:t>
            </a:r>
            <a:br>
              <a:rPr lang="en-US" sz="1600" dirty="0">
                <a:solidFill>
                  <a:srgbClr val="000000"/>
                </a:solidFill>
                <a:latin typeface="Times New Roman" panose="02020603050405020304" pitchFamily="18" charset="0"/>
                <a:cs typeface="Times New Roman" panose="02020603050405020304" pitchFamily="18" charset="0"/>
              </a:rPr>
            </a:br>
            <a:r>
              <a:rPr lang="en-US" sz="1600" dirty="0" err="1">
                <a:solidFill>
                  <a:srgbClr val="000000"/>
                </a:solidFill>
                <a:latin typeface="Times New Roman" panose="02020603050405020304" pitchFamily="18" charset="0"/>
                <a:cs typeface="Times New Roman" panose="02020603050405020304" pitchFamily="18" charset="0"/>
              </a:rPr>
              <a:t>Limbajul</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smtClean="0">
                <a:solidFill>
                  <a:srgbClr val="000000"/>
                </a:solidFill>
                <a:latin typeface="Times New Roman" panose="02020603050405020304" pitchFamily="18" charset="0"/>
                <a:cs typeface="Times New Roman" panose="02020603050405020304" pitchFamily="18" charset="0"/>
              </a:rPr>
              <a:t>programare</a:t>
            </a:r>
            <a:r>
              <a:rPr lang="en-US" sz="1600" dirty="0" err="1" smtClean="0">
                <a:solidFill>
                  <a:srgbClr val="000000"/>
                </a:solidFill>
                <a:latin typeface="Times New Roman" panose="02020603050405020304" pitchFamily="18" charset="0"/>
                <a:cs typeface="Times New Roman" panose="02020603050405020304" pitchFamily="18" charset="0"/>
                <a:sym typeface="Symbol" panose="05050102010706020507" pitchFamily="18" charset="2"/>
              </a:rPr>
              <a:t></a:t>
            </a:r>
            <a:r>
              <a:rPr lang="en-US" sz="1600" dirty="0" err="1" smtClean="0">
                <a:solidFill>
                  <a:srgbClr val="000000"/>
                </a:solidFill>
                <a:latin typeface="Times New Roman" panose="02020603050405020304" pitchFamily="18" charset="0"/>
                <a:cs typeface="Times New Roman" panose="02020603050405020304" pitchFamily="18" charset="0"/>
              </a:rPr>
              <a:t>limbajul</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masina</a:t>
            </a:r>
            <a:r>
              <a:rPr lang="en-US" sz="1600" dirty="0">
                <a:solidFill>
                  <a:srgbClr val="000000"/>
                </a:solidFill>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 </a:t>
            </a:r>
            <a:br>
              <a:rPr lang="en-US" sz="1600" dirty="0">
                <a:latin typeface="Times New Roman" panose="02020603050405020304" pitchFamily="18" charset="0"/>
                <a:cs typeface="Times New Roman" panose="02020603050405020304" pitchFamily="18" charset="0"/>
              </a:rPr>
            </a:br>
            <a:r>
              <a:rPr lang="en-US" sz="1600" b="1" dirty="0" err="1">
                <a:latin typeface="Times New Roman" panose="02020603050405020304" pitchFamily="18" charset="0"/>
                <a:cs typeface="Times New Roman" panose="02020603050405020304" pitchFamily="18" charset="0"/>
              </a:rPr>
              <a:t>Limbajul</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masina</a:t>
            </a:r>
            <a:r>
              <a:rPr lang="en-US" sz="1600" b="1"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este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limbajul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executat</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masina</a:t>
            </a:r>
            <a:r>
              <a:rPr lang="en-US" sz="1600" dirty="0">
                <a:latin typeface="Times New Roman" panose="02020603050405020304" pitchFamily="18" charset="0"/>
                <a:cs typeface="Times New Roman" panose="02020603050405020304" pitchFamily="18" charset="0"/>
              </a:rPr>
              <a:t>.</a:t>
            </a:r>
            <a:br>
              <a:rPr lang="en-US" sz="1600" dirty="0">
                <a:latin typeface="Times New Roman" panose="02020603050405020304" pitchFamily="18" charset="0"/>
                <a:cs typeface="Times New Roman" panose="02020603050405020304" pitchFamily="18" charset="0"/>
              </a:rPr>
            </a:br>
            <a:r>
              <a:rPr lang="en-US" sz="1600" dirty="0" err="1">
                <a:latin typeface="Times New Roman" panose="02020603050405020304" pitchFamily="18" charset="0"/>
                <a:cs typeface="Times New Roman" panose="02020603050405020304" pitchFamily="18" charset="0"/>
              </a:rPr>
              <a:t>Limbajul</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programare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este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translatat</a:t>
            </a:r>
            <a:r>
              <a:rPr lang="en-US" sz="1600" dirty="0">
                <a:latin typeface="Times New Roman" panose="02020603050405020304" pitchFamily="18" charset="0"/>
                <a:cs typeface="Times New Roman" panose="02020603050405020304" pitchFamily="18" charset="0"/>
              </a:rPr>
              <a:t> in </a:t>
            </a:r>
            <a:r>
              <a:rPr lang="en-US" sz="1600" dirty="0" err="1">
                <a:latin typeface="Times New Roman" panose="02020603050405020304" pitchFamily="18" charset="0"/>
                <a:cs typeface="Times New Roman" panose="02020603050405020304" pitchFamily="18" charset="0"/>
              </a:rPr>
              <a:t>limbaj</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masina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pentru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executie</a:t>
            </a:r>
            <a:r>
              <a:rPr lang="en-US" sz="1600" dirty="0">
                <a:latin typeface="Times New Roman" panose="02020603050405020304" pitchFamily="18" charset="0"/>
                <a:cs typeface="Times New Roman" panose="02020603050405020304" pitchFamily="18" charset="0"/>
              </a:rPr>
              <a:t>.</a:t>
            </a:r>
            <a:br>
              <a:rPr lang="en-US" sz="1600" dirty="0">
                <a:latin typeface="Times New Roman" panose="02020603050405020304" pitchFamily="18" charset="0"/>
                <a:cs typeface="Times New Roman" panose="02020603050405020304" pitchFamily="18" charset="0"/>
              </a:rPr>
            </a:br>
            <a:r>
              <a:rPr lang="en-US" sz="1600" dirty="0" err="1">
                <a:latin typeface="Times New Roman" panose="02020603050405020304" pitchFamily="18" charset="0"/>
                <a:cs typeface="Times New Roman" panose="02020603050405020304" pitchFamily="18" charset="0"/>
              </a:rPr>
              <a:t>Sunt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doua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forme</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executie</a:t>
            </a:r>
            <a:r>
              <a:rPr lang="en-US" sz="1600" dirty="0">
                <a:latin typeface="Times New Roman" panose="02020603050405020304" pitchFamily="18" charset="0"/>
                <a:cs typeface="Times New Roman" panose="02020603050405020304" pitchFamily="18" charset="0"/>
              </a:rPr>
              <a:t>:</a:t>
            </a:r>
            <a:br>
              <a:rPr lang="en-US" sz="16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compilare</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si</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executie</a:t>
            </a:r>
            <a:r>
              <a:rPr lang="en-US" sz="1600" b="1" dirty="0">
                <a:latin typeface="Times New Roman" panose="02020603050405020304" pitchFamily="18" charset="0"/>
                <a:cs typeface="Times New Roman" panose="02020603050405020304" pitchFamily="18" charset="0"/>
              </a:rPr>
              <a:t/>
            </a:r>
            <a:br>
              <a:rPr lang="en-US" sz="1600" b="1"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interpretare</a:t>
            </a:r>
            <a:r>
              <a:rPr lang="en-US" sz="1600" b="1"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a:t>
            </a:r>
            <a:r>
              <a:rPr lang="en-US" sz="1600" dirty="0" err="1">
                <a:latin typeface="Times New Roman" panose="02020603050405020304" pitchFamily="18" charset="0"/>
                <a:cs typeface="Times New Roman" panose="02020603050405020304" pitchFamily="18" charset="0"/>
              </a:rPr>
              <a:t>masina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virtuala</a:t>
            </a:r>
            <a:r>
              <a:rPr lang="en-US" sz="1600" dirty="0">
                <a:latin typeface="Times New Roman" panose="02020603050405020304" pitchFamily="18" charset="0"/>
                <a:cs typeface="Times New Roman" panose="02020603050405020304" pitchFamily="18" charset="0"/>
              </a:rPr>
              <a:t> care </a:t>
            </a:r>
            <a:r>
              <a:rPr lang="en-US" sz="1600" dirty="0" err="1">
                <a:latin typeface="Times New Roman" panose="02020603050405020304" pitchFamily="18" charset="0"/>
                <a:cs typeface="Times New Roman" panose="02020603050405020304" pitchFamily="18" charset="0"/>
              </a:rPr>
              <a:t>interpreteaza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executa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programul</a:t>
            </a:r>
            <a:r>
              <a:rPr lang="en-US" sz="1600" dirty="0">
                <a:latin typeface="Times New Roman" panose="02020603050405020304" pitchFamily="18" charset="0"/>
                <a:cs typeface="Times New Roman" panose="02020603050405020304" pitchFamily="18" charset="0"/>
              </a:rPr>
              <a:t>) </a:t>
            </a:r>
            <a:endParaRPr lang="en-US" dirty="0"/>
          </a:p>
        </p:txBody>
      </p:sp>
      <p:pic>
        <p:nvPicPr>
          <p:cNvPr id="6" name="Рисунок 5"/>
          <p:cNvPicPr>
            <a:picLocks noChangeAspect="1"/>
          </p:cNvPicPr>
          <p:nvPr/>
        </p:nvPicPr>
        <p:blipFill>
          <a:blip r:embed="rId2"/>
          <a:stretch>
            <a:fillRect/>
          </a:stretch>
        </p:blipFill>
        <p:spPr>
          <a:xfrm>
            <a:off x="6883651" y="4743096"/>
            <a:ext cx="4659517" cy="1323639"/>
          </a:xfrm>
          <a:prstGeom prst="rect">
            <a:avLst/>
          </a:prstGeom>
        </p:spPr>
      </p:pic>
    </p:spTree>
    <p:extLst>
      <p:ext uri="{BB962C8B-B14F-4D97-AF65-F5344CB8AC3E}">
        <p14:creationId xmlns:p14="http://schemas.microsoft.com/office/powerpoint/2010/main" val="2241505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8463" y="0"/>
            <a:ext cx="7381592" cy="2031325"/>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Elemente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componente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de </a:t>
            </a:r>
            <a:r>
              <a:rPr lang="en-US" b="1" dirty="0" err="1">
                <a:solidFill>
                  <a:srgbClr val="000000"/>
                </a:solidFill>
                <a:latin typeface="Times New Roman" panose="02020603050405020304" pitchFamily="18" charset="0"/>
                <a:cs typeface="Times New Roman" panose="02020603050405020304" pitchFamily="18" charset="0"/>
              </a:rPr>
              <a:t>procesare</a:t>
            </a:r>
            <a:r>
              <a:rPr lang="en-US" b="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prelucrare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de </a:t>
            </a:r>
            <a:r>
              <a:rPr lang="en-US" b="1" dirty="0" err="1">
                <a:solidFill>
                  <a:srgbClr val="000000"/>
                </a:solidFill>
                <a:latin typeface="Times New Roman" panose="02020603050405020304" pitchFamily="18" charset="0"/>
                <a:cs typeface="Times New Roman" panose="02020603050405020304" pitchFamily="18" charset="0"/>
              </a:rPr>
              <a:t>memorare</a:t>
            </a:r>
            <a:r>
              <a:rPr lang="en-US" b="1" dirty="0">
                <a:solidFill>
                  <a:srgbClr val="000000"/>
                </a:solidFill>
                <a:latin typeface="Times New Roman" panose="02020603050405020304" pitchFamily="18" charset="0"/>
                <a:cs typeface="Times New Roman" panose="02020603050405020304" pitchFamily="18" charset="0"/>
              </a:rPr>
              <a:t/>
            </a:r>
            <a:br>
              <a:rPr lang="en-US" b="1"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de </a:t>
            </a:r>
            <a:r>
              <a:rPr lang="en-US" b="1" dirty="0" err="1" smtClean="0">
                <a:solidFill>
                  <a:srgbClr val="000000"/>
                </a:solidFill>
                <a:latin typeface="Times New Roman" panose="02020603050405020304" pitchFamily="18" charset="0"/>
                <a:cs typeface="Times New Roman" panose="02020603050405020304" pitchFamily="18" charset="0"/>
              </a:rPr>
              <a:t>comunicatie</a:t>
            </a:r>
            <a:endParaRPr lang="x-none" b="1" dirty="0" smtClean="0">
              <a:solidFill>
                <a:srgbClr val="00000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smtClean="0">
                <a:solidFill>
                  <a:srgbClr val="000000"/>
                </a:solidFill>
                <a:latin typeface="Times New Roman" panose="02020603050405020304" pitchFamily="18" charset="0"/>
                <a:cs typeface="Times New Roman" panose="02020603050405020304" pitchFamily="18" charset="0"/>
              </a:rPr>
              <a:t>cu </a:t>
            </a:r>
            <a:r>
              <a:rPr lang="en-US" b="1" dirty="0" err="1">
                <a:solidFill>
                  <a:srgbClr val="000000"/>
                </a:solidFill>
                <a:latin typeface="Times New Roman" panose="02020603050405020304" pitchFamily="18" charset="0"/>
                <a:cs typeface="Times New Roman" panose="02020603050405020304" pitchFamily="18" charset="0"/>
              </a:rPr>
              <a:t>mediul</a:t>
            </a:r>
            <a:r>
              <a:rPr lang="en-US" b="1" dirty="0">
                <a:solidFill>
                  <a:srgbClr val="000000"/>
                </a:solidFill>
                <a:latin typeface="Times New Roman" panose="02020603050405020304" pitchFamily="18" charset="0"/>
                <a:cs typeface="Times New Roman" panose="02020603050405020304" pitchFamily="18" charset="0"/>
              </a:rPr>
              <a:t> </a:t>
            </a:r>
            <a:r>
              <a:rPr lang="en-US" b="1" dirty="0" smtClean="0">
                <a:solidFill>
                  <a:srgbClr val="000000"/>
                </a:solidFill>
                <a:latin typeface="Times New Roman" panose="02020603050405020304" pitchFamily="18" charset="0"/>
                <a:cs typeface="Times New Roman" panose="02020603050405020304" pitchFamily="18" charset="0"/>
              </a:rPr>
              <a:t>extern</a:t>
            </a:r>
            <a:endParaRPr lang="x-none" b="1" dirty="0" smtClean="0">
              <a:solidFill>
                <a:srgbClr val="000000"/>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err="1" smtClean="0">
                <a:solidFill>
                  <a:srgbClr val="000000"/>
                </a:solidFill>
                <a:latin typeface="Times New Roman" panose="02020603050405020304" pitchFamily="18" charset="0"/>
                <a:cs typeface="Times New Roman" panose="02020603050405020304" pitchFamily="18" charset="0"/>
              </a:rPr>
              <a:t>suport</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a:solidFill>
                  <a:srgbClr val="000000"/>
                </a:solidFill>
                <a:latin typeface="Times New Roman" panose="02020603050405020304" pitchFamily="18" charset="0"/>
                <a:cs typeface="Times New Roman" panose="02020603050405020304" pitchFamily="18" charset="0"/>
              </a:rPr>
              <a:t>de </a:t>
            </a:r>
            <a:r>
              <a:rPr lang="en-US" b="1" dirty="0" err="1" smtClean="0">
                <a:solidFill>
                  <a:srgbClr val="000000"/>
                </a:solidFill>
                <a:latin typeface="Times New Roman" panose="02020603050405020304" pitchFamily="18" charset="0"/>
                <a:cs typeface="Times New Roman" panose="02020603050405020304" pitchFamily="18" charset="0"/>
              </a:rPr>
              <a:t>comunica</a:t>
            </a:r>
            <a:r>
              <a:rPr lang="en-US" dirty="0" err="1" smtClean="0">
                <a:solidFill>
                  <a:srgbClr val="000000"/>
                </a:solidFill>
                <a:latin typeface="Times New Roman" panose="02020603050405020304" pitchFamily="18" charset="0"/>
                <a:cs typeface="Times New Roman" panose="02020603050405020304" pitchFamily="18" charset="0"/>
              </a:rPr>
              <a:t>ţ</a:t>
            </a:r>
            <a:r>
              <a:rPr lang="en-US" b="1" dirty="0" err="1" smtClean="0">
                <a:solidFill>
                  <a:srgbClr val="000000"/>
                </a:solidFill>
                <a:latin typeface="Times New Roman" panose="02020603050405020304" pitchFamily="18" charset="0"/>
                <a:cs typeface="Times New Roman" panose="02020603050405020304" pitchFamily="18" charset="0"/>
              </a:rPr>
              <a:t>ie</a:t>
            </a:r>
            <a:endParaRPr lang="x-none" b="1" dirty="0" smtClean="0">
              <a:solidFill>
                <a:srgbClr val="000000"/>
              </a:solidFill>
              <a:latin typeface="Times New Roman" panose="02020603050405020304" pitchFamily="18" charset="0"/>
              <a:cs typeface="Times New Roman" panose="02020603050405020304" pitchFamily="18" charset="0"/>
            </a:endParaRPr>
          </a:p>
          <a:p>
            <a:r>
              <a:rPr lang="en-US" b="1" dirty="0" smtClean="0">
                <a:solidFill>
                  <a:srgbClr val="000000"/>
                </a:solidFill>
                <a:latin typeface="Times New Roman" panose="02020603050405020304" pitchFamily="18" charset="0"/>
                <a:cs typeface="Times New Roman" panose="02020603050405020304" pitchFamily="18" charset="0"/>
              </a:rPr>
              <a:t>Program </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succesiune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instructiuni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implementeaza</a:t>
            </a:r>
            <a:r>
              <a:rPr lang="en-US" dirty="0">
                <a:solidFill>
                  <a:srgbClr val="000000"/>
                </a:solidFill>
                <a:latin typeface="Times New Roman" panose="02020603050405020304" pitchFamily="18" charset="0"/>
                <a:cs typeface="Times New Roman" panose="02020603050405020304" pitchFamily="18" charset="0"/>
              </a:rPr>
              <a:t> un </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algoritm</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p:txBody>
      </p:sp>
      <p:sp>
        <p:nvSpPr>
          <p:cNvPr id="5" name="Прямоугольник 4"/>
          <p:cNvSpPr/>
          <p:nvPr/>
        </p:nvSpPr>
        <p:spPr>
          <a:xfrm>
            <a:off x="78463" y="2308324"/>
            <a:ext cx="11971699" cy="1754326"/>
          </a:xfrm>
          <a:prstGeom prst="rect">
            <a:avLst/>
          </a:prstGeom>
        </p:spPr>
        <p:txBody>
          <a:bodyPr wrap="square">
            <a:spAutoFit/>
          </a:bodyPr>
          <a:lstStyle/>
          <a:p>
            <a:r>
              <a:rPr lang="en-US" dirty="0">
                <a:solidFill>
                  <a:srgbClr val="000000"/>
                </a:solidFill>
                <a:latin typeface="Times New Roman" pitchFamily="18" charset="0"/>
                <a:cs typeface="Times New Roman" pitchFamily="18" charset="0"/>
              </a:rPr>
              <a:t>Din </a:t>
            </a:r>
            <a:r>
              <a:rPr lang="en-US" dirty="0" err="1">
                <a:solidFill>
                  <a:srgbClr val="000000"/>
                </a:solidFill>
                <a:latin typeface="Times New Roman" pitchFamily="18" charset="0"/>
                <a:cs typeface="Times New Roman" pitchFamily="18" charset="0"/>
              </a:rPr>
              <a:t>punct</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vedere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perceptiei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sistemul</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calcul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este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impartit</a:t>
            </a:r>
            <a:r>
              <a:rPr lang="en-US" dirty="0">
                <a:solidFill>
                  <a:srgbClr val="000000"/>
                </a:solidFill>
                <a:latin typeface="Times New Roman" pitchFamily="18" charset="0"/>
                <a:cs typeface="Times New Roman" pitchFamily="18" charset="0"/>
              </a:rPr>
              <a:t> in </a:t>
            </a:r>
            <a:r>
              <a:rPr lang="en-US" dirty="0" err="1">
                <a:solidFill>
                  <a:srgbClr val="000000"/>
                </a:solidFill>
                <a:latin typeface="Times New Roman" pitchFamily="18" charset="0"/>
                <a:cs typeface="Times New Roman" pitchFamily="18" charset="0"/>
              </a:rPr>
              <a:t>doua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mari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parti</a:t>
            </a:r>
            <a:r>
              <a:rPr lang="en-US" dirty="0" smtClean="0">
                <a:solidFill>
                  <a:srgbClr val="000000"/>
                </a:solidFill>
                <a:latin typeface="Times New Roman" pitchFamily="18" charset="0"/>
                <a:cs typeface="Times New Roman" pitchFamily="18" charset="0"/>
              </a:rPr>
              <a:t>:</a:t>
            </a:r>
            <a:endParaRPr lang="x-none" dirty="0"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en-US" dirty="0" smtClean="0">
                <a:solidFill>
                  <a:srgbClr val="000000"/>
                </a:solidFill>
                <a:latin typeface="Symbol" panose="05050102010706020507" pitchFamily="18" charset="2"/>
              </a:rPr>
              <a:t> </a:t>
            </a:r>
            <a:r>
              <a:rPr lang="en-US" dirty="0" err="1">
                <a:solidFill>
                  <a:srgbClr val="000000"/>
                </a:solidFill>
                <a:latin typeface="Times New Roman" pitchFamily="18" charset="0"/>
                <a:cs typeface="Times New Roman" pitchFamily="18" charset="0"/>
              </a:rPr>
              <a:t>partea</a:t>
            </a:r>
            <a:r>
              <a:rPr lang="en-US" dirty="0">
                <a:solidFill>
                  <a:srgbClr val="000000"/>
                </a:solidFill>
                <a:latin typeface="Times New Roman" pitchFamily="18" charset="0"/>
                <a:cs typeface="Times New Roman" pitchFamily="18" charset="0"/>
              </a:rPr>
              <a:t> </a:t>
            </a:r>
            <a:r>
              <a:rPr lang="en-US" b="1" dirty="0">
                <a:solidFill>
                  <a:srgbClr val="000000"/>
                </a:solidFill>
                <a:latin typeface="Times New Roman" pitchFamily="18" charset="0"/>
                <a:cs typeface="Times New Roman" pitchFamily="18" charset="0"/>
              </a:rPr>
              <a:t>hardware </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reprezentata</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circuitele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electronice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placi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cabluri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memorii</a:t>
            </a:r>
            <a:r>
              <a:rPr lang="en-US" dirty="0">
                <a:solidFill>
                  <a:srgbClr val="000000"/>
                </a:solidFill>
                <a:latin typeface="Times New Roman" pitchFamily="18" charset="0"/>
                <a:cs typeface="Times New Roman" pitchFamily="18" charset="0"/>
              </a:rPr>
              <a:t>, etc</a:t>
            </a:r>
            <a:r>
              <a:rPr lang="en-US" dirty="0" smtClean="0">
                <a:solidFill>
                  <a:srgbClr val="000000"/>
                </a:solidFill>
                <a:latin typeface="Times New Roman" pitchFamily="18" charset="0"/>
                <a:cs typeface="Times New Roman" pitchFamily="18" charset="0"/>
              </a:rPr>
              <a:t>.</a:t>
            </a:r>
            <a:r>
              <a:rPr lang="x-none" dirty="0" smtClean="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care </a:t>
            </a:r>
            <a:r>
              <a:rPr lang="en-US" dirty="0" err="1">
                <a:solidFill>
                  <a:srgbClr val="000000"/>
                </a:solidFill>
                <a:latin typeface="Times New Roman" pitchFamily="18" charset="0"/>
                <a:cs typeface="Times New Roman" pitchFamily="18" charset="0"/>
              </a:rPr>
              <a:t>reprezinta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echipamentul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propriu-zis</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calcul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si</a:t>
            </a:r>
            <a:r>
              <a:rPr lang="en-US" dirty="0">
                <a:solidFill>
                  <a:srgbClr val="000000"/>
                </a:solidFill>
                <a:latin typeface="Times New Roman" pitchFamily="18" charset="0"/>
                <a:cs typeface="Times New Roman" pitchFamily="18" charset="0"/>
              </a:rPr>
              <a:t> care </a:t>
            </a:r>
            <a:r>
              <a:rPr lang="en-US" dirty="0" err="1">
                <a:solidFill>
                  <a:srgbClr val="000000"/>
                </a:solidFill>
                <a:latin typeface="Times New Roman" pitchFamily="18" charset="0"/>
                <a:cs typeface="Times New Roman" pitchFamily="18" charset="0"/>
              </a:rPr>
              <a:t>sunt</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tangibile</a:t>
            </a:r>
            <a:r>
              <a:rPr lang="en-US" dirty="0" smtClean="0">
                <a:solidFill>
                  <a:srgbClr val="000000"/>
                </a:solidFill>
                <a:latin typeface="Times New Roman" pitchFamily="18" charset="0"/>
                <a:cs typeface="Times New Roman" pitchFamily="18" charset="0"/>
              </a:rPr>
              <a:t>.</a:t>
            </a:r>
            <a:r>
              <a:rPr lang="x-none" dirty="0" smtClean="0">
                <a:solidFill>
                  <a:srgbClr val="000000"/>
                </a:solidFill>
                <a:latin typeface="Times New Roman" pitchFamily="18" charset="0"/>
                <a:cs typeface="Times New Roman" pitchFamily="18" charset="0"/>
              </a:rPr>
              <a:t> </a:t>
            </a:r>
          </a:p>
          <a:p>
            <a:pPr marL="285750" indent="-285750">
              <a:buFont typeface="Arial" panose="020B0604020202020204" pitchFamily="34" charset="0"/>
              <a:buChar char="•"/>
            </a:pPr>
            <a:r>
              <a:rPr lang="en-US" dirty="0" err="1" smtClean="0">
                <a:solidFill>
                  <a:srgbClr val="000000"/>
                </a:solidFill>
                <a:latin typeface="Times New Roman" pitchFamily="18" charset="0"/>
                <a:cs typeface="Times New Roman" pitchFamily="18" charset="0"/>
              </a:rPr>
              <a:t>partea</a:t>
            </a:r>
            <a:r>
              <a:rPr lang="en-US" dirty="0" smtClean="0">
                <a:solidFill>
                  <a:srgbClr val="000000"/>
                </a:solidFill>
                <a:latin typeface="Times New Roman" pitchFamily="18" charset="0"/>
                <a:cs typeface="Times New Roman" pitchFamily="18" charset="0"/>
              </a:rPr>
              <a:t> </a:t>
            </a:r>
            <a:r>
              <a:rPr lang="en-US" b="1" dirty="0">
                <a:solidFill>
                  <a:srgbClr val="000000"/>
                </a:solidFill>
                <a:latin typeface="Times New Roman" pitchFamily="18" charset="0"/>
                <a:cs typeface="Times New Roman" pitchFamily="18" charset="0"/>
              </a:rPr>
              <a:t>software </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reprezentata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prin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programe</a:t>
            </a:r>
            <a:r>
              <a:rPr lang="en-US" dirty="0">
                <a:solidFill>
                  <a:srgbClr val="000000"/>
                </a:solidFill>
                <a:latin typeface="Times New Roman" pitchFamily="18" charset="0"/>
                <a:cs typeface="Times New Roman" pitchFamily="18" charset="0"/>
              </a:rPr>
              <a:t> care </a:t>
            </a:r>
            <a:r>
              <a:rPr lang="en-US" dirty="0" err="1">
                <a:solidFill>
                  <a:srgbClr val="000000"/>
                </a:solidFill>
                <a:latin typeface="Times New Roman" pitchFamily="18" charset="0"/>
                <a:cs typeface="Times New Roman" pitchFamily="18" charset="0"/>
              </a:rPr>
              <a:t>implementeaza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algoritmi</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si</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reprezinta</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idei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abstracte</a:t>
            </a:r>
            <a:r>
              <a:rPr lang="en-US" dirty="0" smtClean="0">
                <a:solidFill>
                  <a:srgbClr val="000000"/>
                </a:solidFill>
                <a:latin typeface="Times New Roman" pitchFamily="18" charset="0"/>
                <a:cs typeface="Times New Roman" pitchFamily="18" charset="0"/>
              </a:rPr>
              <a:t>.</a:t>
            </a:r>
            <a:r>
              <a:rPr lang="x-none" dirty="0" smtClean="0">
                <a:solidFill>
                  <a:srgbClr val="000000"/>
                </a:solidFill>
                <a:latin typeface="Times New Roman" pitchFamily="18" charset="0"/>
                <a:cs typeface="Times New Roman" pitchFamily="18" charset="0"/>
              </a:rPr>
              <a:t> </a:t>
            </a:r>
          </a:p>
          <a:p>
            <a:r>
              <a:rPr lang="en-US" dirty="0" err="1" smtClean="0">
                <a:solidFill>
                  <a:srgbClr val="000000"/>
                </a:solidFill>
                <a:latin typeface="Times New Roman" pitchFamily="18" charset="0"/>
                <a:cs typeface="Times New Roman" pitchFamily="18" charset="0"/>
              </a:rPr>
              <a:t>Diferenta</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dintre</a:t>
            </a:r>
            <a:r>
              <a:rPr lang="en-US" dirty="0">
                <a:solidFill>
                  <a:srgbClr val="000000"/>
                </a:solidFill>
                <a:latin typeface="Times New Roman" pitchFamily="18" charset="0"/>
                <a:cs typeface="Times New Roman" pitchFamily="18" charset="0"/>
              </a:rPr>
              <a:t> hardware </a:t>
            </a:r>
            <a:r>
              <a:rPr lang="en-US" dirty="0" err="1">
                <a:solidFill>
                  <a:srgbClr val="000000"/>
                </a:solidFill>
                <a:latin typeface="Times New Roman" pitchFamily="18" charset="0"/>
                <a:cs typeface="Times New Roman" pitchFamily="18" charset="0"/>
              </a:rPr>
              <a:t>si</a:t>
            </a:r>
            <a:r>
              <a:rPr lang="en-US" dirty="0">
                <a:solidFill>
                  <a:srgbClr val="000000"/>
                </a:solidFill>
                <a:latin typeface="Times New Roman" pitchFamily="18" charset="0"/>
                <a:cs typeface="Times New Roman" pitchFamily="18" charset="0"/>
              </a:rPr>
              <a:t> software </a:t>
            </a:r>
            <a:r>
              <a:rPr lang="en-US" dirty="0" err="1">
                <a:solidFill>
                  <a:srgbClr val="000000"/>
                </a:solidFill>
                <a:latin typeface="Times New Roman" pitchFamily="18" charset="0"/>
                <a:cs typeface="Times New Roman" pitchFamily="18" charset="0"/>
              </a:rPr>
              <a:t>pina</a:t>
            </a:r>
            <a:r>
              <a:rPr lang="en-US" dirty="0">
                <a:solidFill>
                  <a:srgbClr val="000000"/>
                </a:solidFill>
                <a:latin typeface="Times New Roman" pitchFamily="18" charset="0"/>
                <a:cs typeface="Times New Roman" pitchFamily="18" charset="0"/>
              </a:rPr>
              <a:t> nu </a:t>
            </a:r>
            <a:r>
              <a:rPr lang="en-US" dirty="0" err="1">
                <a:solidFill>
                  <a:srgbClr val="000000"/>
                </a:solidFill>
                <a:latin typeface="Times New Roman" pitchFamily="18" charset="0"/>
                <a:cs typeface="Times New Roman" pitchFamily="18" charset="0"/>
              </a:rPr>
              <a:t>demult</a:t>
            </a:r>
            <a:r>
              <a:rPr lang="en-US" dirty="0">
                <a:solidFill>
                  <a:srgbClr val="000000"/>
                </a:solidFill>
                <a:latin typeface="Times New Roman" pitchFamily="18" charset="0"/>
                <a:cs typeface="Times New Roman" pitchFamily="18" charset="0"/>
              </a:rPr>
              <a:t> a </a:t>
            </a:r>
            <a:r>
              <a:rPr lang="en-US" dirty="0" err="1">
                <a:solidFill>
                  <a:srgbClr val="000000"/>
                </a:solidFill>
                <a:latin typeface="Times New Roman" pitchFamily="18" charset="0"/>
                <a:cs typeface="Times New Roman" pitchFamily="18" charset="0"/>
              </a:rPr>
              <a:t>fost</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evidenta</a:t>
            </a:r>
            <a:r>
              <a:rPr lang="en-US" dirty="0">
                <a:solidFill>
                  <a:srgbClr val="000000"/>
                </a:solidFill>
                <a:latin typeface="Times New Roman" pitchFamily="18" charset="0"/>
                <a:cs typeface="Times New Roman" pitchFamily="18" charset="0"/>
              </a:rPr>
              <a:t>, cu </a:t>
            </a:r>
            <a:r>
              <a:rPr lang="en-US" dirty="0" err="1">
                <a:solidFill>
                  <a:srgbClr val="000000"/>
                </a:solidFill>
                <a:latin typeface="Times New Roman" pitchFamily="18" charset="0"/>
                <a:cs typeface="Times New Roman" pitchFamily="18" charset="0"/>
              </a:rPr>
              <a:t>timpul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insa</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ele</a:t>
            </a:r>
            <a:r>
              <a:rPr lang="x-none" dirty="0" smtClean="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au </a:t>
            </a:r>
            <a:r>
              <a:rPr lang="en-US" dirty="0" err="1">
                <a:solidFill>
                  <a:srgbClr val="000000"/>
                </a:solidFill>
                <a:latin typeface="Times New Roman" pitchFamily="18" charset="0"/>
                <a:cs typeface="Times New Roman" pitchFamily="18" charset="0"/>
              </a:rPr>
              <a:t>devenit</a:t>
            </a:r>
            <a:r>
              <a:rPr lang="en-US" dirty="0">
                <a:solidFill>
                  <a:srgbClr val="000000"/>
                </a:solidFill>
                <a:latin typeface="Times New Roman" pitchFamily="18" charset="0"/>
                <a:cs typeface="Times New Roman" pitchFamily="18" charset="0"/>
              </a:rPr>
              <a:t> logic </a:t>
            </a:r>
            <a:r>
              <a:rPr lang="en-US" dirty="0" err="1">
                <a:solidFill>
                  <a:srgbClr val="000000"/>
                </a:solidFill>
                <a:latin typeface="Times New Roman" pitchFamily="18" charset="0"/>
                <a:cs typeface="Times New Roman" pitchFamily="18" charset="0"/>
              </a:rPr>
              <a:t>echivalente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Ambele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putind</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realiza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aceleasi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functii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iar</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alegerea</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implementarii</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facindu</a:t>
            </a:r>
            <a:r>
              <a:rPr lang="en-US" dirty="0">
                <a:solidFill>
                  <a:srgbClr val="000000"/>
                </a:solidFill>
                <a:latin typeface="Times New Roman" pitchFamily="18" charset="0"/>
                <a:cs typeface="Times New Roman" pitchFamily="18" charset="0"/>
              </a:rPr>
              <a:t>-se </a:t>
            </a:r>
            <a:r>
              <a:rPr lang="en-US" dirty="0" err="1">
                <a:solidFill>
                  <a:srgbClr val="000000"/>
                </a:solidFill>
                <a:latin typeface="Times New Roman" pitchFamily="18" charset="0"/>
                <a:cs typeface="Times New Roman" pitchFamily="18" charset="0"/>
              </a:rPr>
              <a:t>dupa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criterii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pret</a:t>
            </a:r>
            <a:r>
              <a:rPr lang="en-US" dirty="0">
                <a:solidFill>
                  <a:srgbClr val="000000"/>
                </a:solidFill>
                <a:latin typeface="Times New Roman" pitchFamily="18" charset="0"/>
                <a:cs typeface="Times New Roman" pitchFamily="18" charset="0"/>
              </a:rPr>
              <a:t>/</a:t>
            </a:r>
            <a:r>
              <a:rPr lang="en-US" dirty="0" err="1">
                <a:solidFill>
                  <a:srgbClr val="000000"/>
                </a:solidFill>
                <a:latin typeface="Times New Roman" pitchFamily="18" charset="0"/>
                <a:cs typeface="Times New Roman" pitchFamily="18" charset="0"/>
              </a:rPr>
              <a:t>performanta</a:t>
            </a:r>
            <a:r>
              <a:rPr 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3663647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68738"/>
            <a:ext cx="12192000" cy="2339102"/>
          </a:xfrm>
          <a:prstGeom prst="rect">
            <a:avLst/>
          </a:prstGeom>
        </p:spPr>
        <p:txBody>
          <a:bodyPr wrap="square">
            <a:spAutoFit/>
          </a:bodyPr>
          <a:lstStyle/>
          <a:p>
            <a:r>
              <a:rPr lang="en-US" b="1" dirty="0" err="1">
                <a:solidFill>
                  <a:srgbClr val="000000"/>
                </a:solidFill>
                <a:latin typeface="Times New Roman" panose="02020603050405020304" pitchFamily="18" charset="0"/>
                <a:cs typeface="Times New Roman" panose="02020603050405020304" pitchFamily="18" charset="0"/>
              </a:rPr>
              <a:t>Partile</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componente</a:t>
            </a:r>
            <a:r>
              <a:rPr lang="en-US" b="1" dirty="0">
                <a:solidFill>
                  <a:srgbClr val="000000"/>
                </a:solidFill>
                <a:latin typeface="Times New Roman" panose="02020603050405020304" pitchFamily="18" charset="0"/>
                <a:cs typeface="Times New Roman" panose="02020603050405020304" pitchFamily="18" charset="0"/>
              </a:rPr>
              <a:t> ale </a:t>
            </a:r>
            <a:r>
              <a:rPr lang="en-US" b="1" dirty="0" err="1">
                <a:solidFill>
                  <a:srgbClr val="000000"/>
                </a:solidFill>
                <a:latin typeface="Times New Roman" panose="02020603050405020304" pitchFamily="18" charset="0"/>
                <a:cs typeface="Times New Roman" panose="02020603050405020304" pitchFamily="18" charset="0"/>
              </a:rPr>
              <a:t>sistemului</a:t>
            </a:r>
            <a:r>
              <a:rPr lang="en-US" b="1" dirty="0">
                <a:solidFill>
                  <a:srgbClr val="000000"/>
                </a:solidFill>
                <a:latin typeface="Times New Roman" panose="02020603050405020304" pitchFamily="18" charset="0"/>
                <a:cs typeface="Times New Roman" panose="02020603050405020304" pitchFamily="18" charset="0"/>
              </a:rPr>
              <a:t> de </a:t>
            </a:r>
            <a:r>
              <a:rPr lang="en-US" b="1" dirty="0" err="1">
                <a:solidFill>
                  <a:srgbClr val="000000"/>
                </a:solidFill>
                <a:latin typeface="Times New Roman" panose="02020603050405020304" pitchFamily="18" charset="0"/>
                <a:cs typeface="Times New Roman" panose="02020603050405020304" pitchFamily="18" charset="0"/>
              </a:rPr>
              <a:t>calcul</a:t>
            </a:r>
            <a:r>
              <a:rPr lang="en-US" b="1" dirty="0">
                <a:solidFill>
                  <a:srgbClr val="000000"/>
                </a:solidFill>
                <a:latin typeface="Times New Roman" panose="02020603050405020304" pitchFamily="18" charset="0"/>
                <a:cs typeface="Times New Roman" panose="02020603050405020304" pitchFamily="18" charset="0"/>
              </a:rPr>
              <a:t>.</a:t>
            </a:r>
            <a:br>
              <a:rPr lang="en-US" b="1" dirty="0">
                <a:solidFill>
                  <a:srgbClr val="000000"/>
                </a:solidFill>
                <a:latin typeface="Times New Roman" panose="02020603050405020304" pitchFamily="18" charset="0"/>
                <a:cs typeface="Times New Roman" panose="02020603050405020304" pitchFamily="18" charset="0"/>
              </a:rPr>
            </a:br>
            <a:r>
              <a:rPr lang="en-US" sz="1600" b="1" dirty="0" err="1">
                <a:solidFill>
                  <a:srgbClr val="000000"/>
                </a:solidFill>
                <a:latin typeface="Times New Roman" panose="02020603050405020304" pitchFamily="18" charset="0"/>
                <a:cs typeface="Times New Roman" panose="02020603050405020304" pitchFamily="18" charset="0"/>
              </a:rPr>
              <a:t>Fluxul</a:t>
            </a:r>
            <a:r>
              <a:rPr lang="en-US" sz="1600" b="1" dirty="0">
                <a:solidFill>
                  <a:srgbClr val="000000"/>
                </a:solidFill>
                <a:latin typeface="Times New Roman" panose="02020603050405020304" pitchFamily="18" charset="0"/>
                <a:cs typeface="Times New Roman" panose="02020603050405020304" pitchFamily="18" charset="0"/>
              </a:rPr>
              <a:t> </a:t>
            </a:r>
            <a:r>
              <a:rPr lang="en-US" sz="1600" b="1" dirty="0" err="1">
                <a:solidFill>
                  <a:srgbClr val="000000"/>
                </a:solidFill>
                <a:latin typeface="Times New Roman" panose="02020603050405020304" pitchFamily="18" charset="0"/>
                <a:cs typeface="Times New Roman" panose="02020603050405020304" pitchFamily="18" charset="0"/>
              </a:rPr>
              <a:t>informa</a:t>
            </a:r>
            <a:r>
              <a:rPr lang="en-US" sz="1600" dirty="0" err="1">
                <a:solidFill>
                  <a:srgbClr val="000000"/>
                </a:solidFill>
                <a:latin typeface="Times New Roman" panose="02020603050405020304" pitchFamily="18" charset="0"/>
                <a:cs typeface="Times New Roman" panose="02020603050405020304" pitchFamily="18" charset="0"/>
              </a:rPr>
              <a:t>ţ</a:t>
            </a:r>
            <a:r>
              <a:rPr lang="en-US" sz="1600" b="1" dirty="0" err="1">
                <a:solidFill>
                  <a:srgbClr val="000000"/>
                </a:solidFill>
                <a:latin typeface="Times New Roman" panose="02020603050405020304" pitchFamily="18" charset="0"/>
                <a:cs typeface="Times New Roman" panose="02020603050405020304" pitchFamily="18" charset="0"/>
              </a:rPr>
              <a:t>iei</a:t>
            </a:r>
            <a:r>
              <a:rPr lang="en-US" sz="1600" b="1" dirty="0">
                <a:solidFill>
                  <a:srgbClr val="000000"/>
                </a:solidFill>
                <a:latin typeface="Times New Roman" panose="02020603050405020304" pitchFamily="18" charset="0"/>
                <a:cs typeface="Times New Roman" panose="02020603050405020304" pitchFamily="18" charset="0"/>
              </a:rPr>
              <a:t/>
            </a:r>
            <a:br>
              <a:rPr lang="en-US" sz="1600" b="1" dirty="0">
                <a:solidFill>
                  <a:srgbClr val="000000"/>
                </a:solidFill>
                <a:latin typeface="Times New Roman" panose="02020603050405020304" pitchFamily="18" charset="0"/>
                <a:cs typeface="Times New Roman" panose="02020603050405020304" pitchFamily="18" charset="0"/>
              </a:rPr>
            </a:br>
            <a:r>
              <a:rPr lang="en-US" sz="1600" dirty="0" err="1">
                <a:solidFill>
                  <a:srgbClr val="000000"/>
                </a:solidFill>
                <a:latin typeface="Times New Roman" panose="02020603050405020304" pitchFamily="18" charset="0"/>
                <a:cs typeface="Times New Roman" panose="02020603050405020304" pitchFamily="18" charset="0"/>
              </a:rPr>
              <a:t>Pentru</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intelege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functionarea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calculatorului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vom</a:t>
            </a:r>
            <a:r>
              <a:rPr lang="en-US" sz="1600" dirty="0">
                <a:solidFill>
                  <a:srgbClr val="000000"/>
                </a:solidFill>
                <a:latin typeface="Times New Roman" panose="02020603050405020304" pitchFamily="18" charset="0"/>
                <a:cs typeface="Times New Roman" panose="02020603050405020304" pitchFamily="18" charset="0"/>
              </a:rPr>
              <a:t> introduce </a:t>
            </a:r>
            <a:r>
              <a:rPr lang="en-US" sz="1600" dirty="0" err="1">
                <a:solidFill>
                  <a:srgbClr val="000000"/>
                </a:solidFill>
                <a:latin typeface="Times New Roman" panose="02020603050405020304" pitchFamily="18" charset="0"/>
                <a:cs typeface="Times New Roman" panose="02020603050405020304" pitchFamily="18" charset="0"/>
              </a:rPr>
              <a:t>notiunea</a:t>
            </a:r>
            <a:r>
              <a:rPr lang="en-US" sz="1600" dirty="0">
                <a:solidFill>
                  <a:srgbClr val="000000"/>
                </a:solidFill>
                <a:latin typeface="Times New Roman" panose="02020603050405020304" pitchFamily="18" charset="0"/>
                <a:cs typeface="Times New Roman" panose="02020603050405020304" pitchFamily="18" charset="0"/>
              </a:rPr>
              <a:t> de </a:t>
            </a:r>
            <a:r>
              <a:rPr lang="en-US" sz="1600" b="1" dirty="0" err="1">
                <a:solidFill>
                  <a:srgbClr val="000000"/>
                </a:solidFill>
                <a:latin typeface="Times New Roman" panose="02020603050405020304" pitchFamily="18" charset="0"/>
                <a:cs typeface="Times New Roman" panose="02020603050405020304" pitchFamily="18" charset="0"/>
              </a:rPr>
              <a:t>informatie</a:t>
            </a:r>
            <a:r>
              <a:rPr lang="en-US" sz="1600" b="1" dirty="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care</a:t>
            </a:r>
            <a:r>
              <a:rPr lang="en-US" sz="1600" dirty="0" smtClean="0">
                <a:solidFill>
                  <a:srgbClr val="000000"/>
                </a:solidFill>
                <a:latin typeface="Times New Roman" panose="02020603050405020304" pitchFamily="18" charset="0"/>
                <a:cs typeface="Times New Roman" panose="02020603050405020304" pitchFamily="18" charset="0"/>
              </a:rPr>
              <a:t>,</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furnizata</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de </a:t>
            </a:r>
            <a:r>
              <a:rPr lang="en-US" sz="1600" dirty="0" err="1">
                <a:solidFill>
                  <a:srgbClr val="000000"/>
                </a:solidFill>
                <a:latin typeface="Times New Roman" panose="02020603050405020304" pitchFamily="18" charset="0"/>
                <a:cs typeface="Times New Roman" panose="02020603050405020304" pitchFamily="18" charset="0"/>
              </a:rPr>
              <a:t>utilizator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sau</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mediu</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este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convertita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a:t>
            </a:r>
            <a:r>
              <a:rPr lang="en-US" sz="1600" dirty="0">
                <a:solidFill>
                  <a:srgbClr val="000000"/>
                </a:solidFill>
                <a:latin typeface="Times New Roman" panose="02020603050405020304" pitchFamily="18" charset="0"/>
                <a:cs typeface="Times New Roman" panose="02020603050405020304" pitchFamily="18" charset="0"/>
              </a:rPr>
              <a:t> format </a:t>
            </a:r>
            <a:r>
              <a:rPr lang="en-US" sz="1600" dirty="0" err="1">
                <a:solidFill>
                  <a:srgbClr val="000000"/>
                </a:solidFill>
                <a:latin typeface="Times New Roman" panose="02020603050405020304" pitchFamily="18" charset="0"/>
                <a:cs typeface="Times New Roman" panose="02020603050405020304" pitchFamily="18" charset="0"/>
              </a:rPr>
              <a:t>binar</a:t>
            </a:r>
            <a:r>
              <a:rPr lang="en-US" sz="1600" dirty="0">
                <a:solidFill>
                  <a:srgbClr val="000000"/>
                </a:solidFill>
                <a:latin typeface="Times New Roman" panose="02020603050405020304" pitchFamily="18" charset="0"/>
                <a:cs typeface="Times New Roman" panose="02020603050405020304" pitchFamily="18" charset="0"/>
              </a:rPr>
              <a:t>, intern, </a:t>
            </a:r>
            <a:r>
              <a:rPr lang="en-US" sz="1600" dirty="0" err="1">
                <a:solidFill>
                  <a:srgbClr val="000000"/>
                </a:solidFill>
                <a:latin typeface="Times New Roman" panose="02020603050405020304" pitchFamily="18" charset="0"/>
                <a:cs typeface="Times New Roman" panose="02020603050405020304" pitchFamily="18" charset="0"/>
              </a:rPr>
              <a:t>prelucrat</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de</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sistemul</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de </a:t>
            </a:r>
            <a:r>
              <a:rPr lang="en-US" sz="1600" dirty="0" err="1">
                <a:solidFill>
                  <a:srgbClr val="000000"/>
                </a:solidFill>
                <a:latin typeface="Times New Roman" panose="02020603050405020304" pitchFamily="18" charset="0"/>
                <a:cs typeface="Times New Roman" panose="02020603050405020304" pitchFamily="18" charset="0"/>
              </a:rPr>
              <a:t>calcul</a:t>
            </a:r>
            <a:r>
              <a:rPr lang="en-US" sz="1600" dirty="0">
                <a:solidFill>
                  <a:srgbClr val="000000"/>
                </a:solidFill>
                <a:latin typeface="Times New Roman" panose="02020603050405020304" pitchFamily="18" charset="0"/>
                <a:cs typeface="Times New Roman" panose="02020603050405020304" pitchFamily="18" charset="0"/>
              </a:rPr>
              <a:t> (</a:t>
            </a:r>
            <a:r>
              <a:rPr lang="en-US" sz="1600" b="1" i="1" dirty="0">
                <a:solidFill>
                  <a:srgbClr val="000000"/>
                </a:solidFill>
                <a:latin typeface="Times New Roman" panose="02020603050405020304" pitchFamily="18" charset="0"/>
                <a:cs typeface="Times New Roman" panose="02020603050405020304" pitchFamily="18" charset="0"/>
              </a:rPr>
              <a:t>date</a:t>
            </a:r>
            <a:r>
              <a:rPr lang="en-US" sz="1600" dirty="0">
                <a:solidFill>
                  <a:srgbClr val="000000"/>
                </a:solidFill>
                <a:latin typeface="Times New Roman" panose="02020603050405020304" pitchFamily="18" charset="0"/>
                <a:cs typeface="Times New Roman" panose="02020603050405020304" pitchFamily="18" charset="0"/>
              </a:rPr>
              <a:t>).</a:t>
            </a:r>
            <a:br>
              <a:rPr lang="en-US" sz="1600" dirty="0">
                <a:solidFill>
                  <a:srgbClr val="000000"/>
                </a:solidFill>
                <a:latin typeface="Times New Roman" panose="02020603050405020304" pitchFamily="18" charset="0"/>
                <a:cs typeface="Times New Roman" panose="02020603050405020304" pitchFamily="18" charset="0"/>
              </a:rPr>
            </a:br>
            <a:r>
              <a:rPr lang="en-US" sz="1600" dirty="0" err="1" smtClean="0">
                <a:solidFill>
                  <a:srgbClr val="000000"/>
                </a:solidFill>
                <a:latin typeface="Times New Roman" panose="02020603050405020304" pitchFamily="18" charset="0"/>
                <a:cs typeface="Times New Roman" panose="02020603050405020304" pitchFamily="18" charset="0"/>
              </a:rPr>
              <a:t>Adoptarea</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reprezentarii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binare</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fost</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impusa</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utilizarea</a:t>
            </a:r>
            <a:r>
              <a:rPr lang="en-US" sz="1600" dirty="0">
                <a:solidFill>
                  <a:srgbClr val="000000"/>
                </a:solidFill>
                <a:latin typeface="Times New Roman" panose="02020603050405020304" pitchFamily="18" charset="0"/>
                <a:cs typeface="Times New Roman" panose="02020603050405020304" pitchFamily="18" charset="0"/>
              </a:rPr>
              <a:t> in </a:t>
            </a:r>
            <a:r>
              <a:rPr lang="en-US" sz="1600" dirty="0" err="1">
                <a:solidFill>
                  <a:srgbClr val="000000"/>
                </a:solidFill>
                <a:latin typeface="Times New Roman" panose="02020603050405020304" pitchFamily="18" charset="0"/>
                <a:cs typeface="Times New Roman" panose="02020603050405020304" pitchFamily="18" charset="0"/>
              </a:rPr>
              <a:t>constructia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calculatoarelor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a</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dispozitivelor</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cu </a:t>
            </a:r>
            <a:r>
              <a:rPr lang="en-US" sz="1600" dirty="0" err="1">
                <a:solidFill>
                  <a:srgbClr val="000000"/>
                </a:solidFill>
                <a:latin typeface="Times New Roman" panose="02020603050405020304" pitchFamily="18" charset="0"/>
                <a:cs typeface="Times New Roman" panose="02020603050405020304" pitchFamily="18" charset="0"/>
              </a:rPr>
              <a:t>doua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stari</a:t>
            </a:r>
            <a:r>
              <a:rPr lang="en-US" sz="1600" dirty="0">
                <a:solidFill>
                  <a:srgbClr val="000000"/>
                </a:solidFill>
                <a:latin typeface="Times New Roman" panose="02020603050405020304" pitchFamily="18" charset="0"/>
                <a:cs typeface="Times New Roman" panose="02020603050405020304" pitchFamily="18" charset="0"/>
              </a:rPr>
              <a:t> stabile, notate conventional cu 0 </a:t>
            </a:r>
            <a:r>
              <a:rPr lang="en-US" sz="1600" dirty="0" err="1">
                <a:solidFill>
                  <a:srgbClr val="000000"/>
                </a:solidFill>
                <a:latin typeface="Times New Roman" panose="02020603050405020304" pitchFamily="18" charset="0"/>
                <a:cs typeface="Times New Roman" panose="02020603050405020304" pitchFamily="18" charset="0"/>
              </a:rPr>
              <a:t>si</a:t>
            </a:r>
            <a:r>
              <a:rPr lang="en-US" sz="1600" dirty="0">
                <a:solidFill>
                  <a:srgbClr val="000000"/>
                </a:solidFill>
                <a:latin typeface="Times New Roman" panose="02020603050405020304" pitchFamily="18" charset="0"/>
                <a:cs typeface="Times New Roman" panose="02020603050405020304" pitchFamily="18" charset="0"/>
              </a:rPr>
              <a:t> 1. </a:t>
            </a:r>
            <a:r>
              <a:rPr lang="en-US" sz="1600" dirty="0" err="1">
                <a:solidFill>
                  <a:srgbClr val="000000"/>
                </a:solidFill>
                <a:latin typeface="Times New Roman" panose="02020603050405020304" pitchFamily="18" charset="0"/>
                <a:cs typeface="Times New Roman" panose="02020603050405020304" pitchFamily="18" charset="0"/>
              </a:rPr>
              <a:t>Unitatea</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smtClean="0">
                <a:solidFill>
                  <a:srgbClr val="000000"/>
                </a:solidFill>
                <a:latin typeface="Times New Roman" panose="02020603050405020304" pitchFamily="18" charset="0"/>
                <a:cs typeface="Times New Roman" panose="02020603050405020304" pitchFamily="18" charset="0"/>
              </a:rPr>
              <a:t>masura</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pentru</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numerele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binare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este</a:t>
            </a:r>
            <a:r>
              <a:rPr lang="en-US" sz="1600" dirty="0">
                <a:solidFill>
                  <a:srgbClr val="000000"/>
                </a:solidFill>
                <a:latin typeface="Times New Roman" panose="02020603050405020304" pitchFamily="18" charset="0"/>
                <a:cs typeface="Times New Roman" panose="02020603050405020304" pitchFamily="18" charset="0"/>
              </a:rPr>
              <a:t> </a:t>
            </a:r>
            <a:r>
              <a:rPr lang="en-US" sz="1600" b="1" dirty="0">
                <a:solidFill>
                  <a:srgbClr val="000000"/>
                </a:solidFill>
                <a:latin typeface="Times New Roman" panose="02020603050405020304" pitchFamily="18" charset="0"/>
                <a:cs typeface="Times New Roman" panose="02020603050405020304" pitchFamily="18" charset="0"/>
              </a:rPr>
              <a:t>bit</a:t>
            </a:r>
            <a:r>
              <a:rPr lang="en-US" sz="1600" dirty="0">
                <a:solidFill>
                  <a:srgbClr val="000000"/>
                </a:solidFill>
                <a:latin typeface="Times New Roman" panose="02020603050405020304" pitchFamily="18" charset="0"/>
                <a:cs typeface="Times New Roman" panose="02020603050405020304" pitchFamily="18" charset="0"/>
              </a:rPr>
              <a:t>-</a:t>
            </a:r>
            <a:r>
              <a:rPr lang="en-US" sz="1600" dirty="0" err="1">
                <a:solidFill>
                  <a:srgbClr val="000000"/>
                </a:solidFill>
                <a:latin typeface="Times New Roman" panose="02020603050405020304" pitchFamily="18" charset="0"/>
                <a:cs typeface="Times New Roman" panose="02020603050405020304" pitchFamily="18" charset="0"/>
              </a:rPr>
              <a:t>ul</a:t>
            </a:r>
            <a:r>
              <a:rPr lang="en-US" sz="1600" dirty="0">
                <a:solidFill>
                  <a:srgbClr val="000000"/>
                </a:solidFill>
                <a:latin typeface="Times New Roman" panose="02020603050405020304" pitchFamily="18" charset="0"/>
                <a:cs typeface="Times New Roman" panose="02020603050405020304" pitchFamily="18" charset="0"/>
              </a:rPr>
              <a:t> (</a:t>
            </a:r>
            <a:r>
              <a:rPr lang="en-US" sz="1600" b="1" dirty="0">
                <a:solidFill>
                  <a:srgbClr val="000000"/>
                </a:solidFill>
                <a:latin typeface="Times New Roman" panose="02020603050405020304" pitchFamily="18" charset="0"/>
                <a:cs typeface="Times New Roman" panose="02020603050405020304" pitchFamily="18" charset="0"/>
              </a:rPr>
              <a:t>bi</a:t>
            </a:r>
            <a:r>
              <a:rPr lang="en-US" sz="1600" dirty="0">
                <a:solidFill>
                  <a:srgbClr val="000000"/>
                </a:solidFill>
                <a:latin typeface="Times New Roman" panose="02020603050405020304" pitchFamily="18" charset="0"/>
                <a:cs typeface="Times New Roman" panose="02020603050405020304" pitchFamily="18" charset="0"/>
              </a:rPr>
              <a:t>nary digi</a:t>
            </a:r>
            <a:r>
              <a:rPr lang="en-US" sz="1600" b="1" dirty="0">
                <a:solidFill>
                  <a:srgbClr val="000000"/>
                </a:solidFill>
                <a:latin typeface="Times New Roman" panose="02020603050405020304" pitchFamily="18" charset="0"/>
                <a:cs typeface="Times New Roman" panose="02020603050405020304" pitchFamily="18" charset="0"/>
              </a:rPr>
              <a:t>t</a:t>
            </a:r>
            <a:r>
              <a:rPr lang="en-US" sz="1600" dirty="0">
                <a:solidFill>
                  <a:srgbClr val="000000"/>
                </a:solidFill>
                <a:latin typeface="Times New Roman" panose="02020603050405020304" pitchFamily="18" charset="0"/>
                <a:cs typeface="Times New Roman" panose="02020603050405020304" pitchFamily="18" charset="0"/>
              </a:rPr>
              <a:t>).</a:t>
            </a:r>
            <a:br>
              <a:rPr lang="en-US" sz="1600" dirty="0">
                <a:solidFill>
                  <a:srgbClr val="000000"/>
                </a:solidFill>
                <a:latin typeface="Times New Roman" panose="02020603050405020304" pitchFamily="18" charset="0"/>
                <a:cs typeface="Times New Roman" panose="02020603050405020304" pitchFamily="18" charset="0"/>
              </a:rPr>
            </a:br>
            <a:r>
              <a:rPr lang="x-none" sz="1600" dirty="0" smtClean="0">
                <a:solidFill>
                  <a:srgbClr val="000000"/>
                </a:solidFill>
                <a:latin typeface="Times New Roman" panose="02020603050405020304" pitchFamily="18" charset="0"/>
                <a:cs typeface="Times New Roman" panose="02020603050405020304" pitchFamily="18" charset="0"/>
              </a:rPr>
              <a:t>P</a:t>
            </a:r>
            <a:r>
              <a:rPr lang="en-US" sz="1600" dirty="0" err="1" smtClean="0">
                <a:solidFill>
                  <a:srgbClr val="000000"/>
                </a:solidFill>
                <a:latin typeface="Times New Roman" panose="02020603050405020304" pitchFamily="18" charset="0"/>
                <a:cs typeface="Times New Roman" panose="02020603050405020304" pitchFamily="18" charset="0"/>
              </a:rPr>
              <a:t>rezentare</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succinta</a:t>
            </a:r>
            <a:r>
              <a:rPr lang="en-US" sz="1600" dirty="0">
                <a:solidFill>
                  <a:srgbClr val="000000"/>
                </a:solidFill>
                <a:latin typeface="Times New Roman" panose="02020603050405020304" pitchFamily="18" charset="0"/>
                <a:cs typeface="Times New Roman" panose="02020603050405020304" pitchFamily="18" charset="0"/>
              </a:rPr>
              <a:t> a </a:t>
            </a:r>
            <a:r>
              <a:rPr lang="en-US" sz="1600" dirty="0" err="1">
                <a:solidFill>
                  <a:srgbClr val="000000"/>
                </a:solidFill>
                <a:latin typeface="Times New Roman" panose="02020603050405020304" pitchFamily="18" charset="0"/>
                <a:cs typeface="Times New Roman" panose="02020603050405020304" pitchFamily="18" charset="0"/>
              </a:rPr>
              <a:t>componentelor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sistemelor</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calcul</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cu</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referire</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directa</a:t>
            </a:r>
            <a:r>
              <a:rPr lang="en-US" sz="1600" dirty="0">
                <a:solidFill>
                  <a:srgbClr val="000000"/>
                </a:solidFill>
                <a:latin typeface="Times New Roman" panose="02020603050405020304" pitchFamily="18" charset="0"/>
                <a:cs typeface="Times New Roman" panose="02020603050405020304" pitchFamily="18" charset="0"/>
              </a:rPr>
              <a:t> la </a:t>
            </a:r>
            <a:r>
              <a:rPr lang="en-US" sz="1600" dirty="0" err="1">
                <a:solidFill>
                  <a:srgbClr val="000000"/>
                </a:solidFill>
                <a:latin typeface="Times New Roman" panose="02020603050405020304" pitchFamily="18" charset="0"/>
                <a:cs typeface="Times New Roman" panose="02020603050405020304" pitchFamily="18" charset="0"/>
              </a:rPr>
              <a:t>calculatoare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Numeroasele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componente</a:t>
            </a:r>
            <a:r>
              <a:rPr lang="en-US" sz="1600" dirty="0">
                <a:solidFill>
                  <a:srgbClr val="000000"/>
                </a:solidFill>
                <a:latin typeface="Times New Roman" panose="02020603050405020304" pitchFamily="18" charset="0"/>
                <a:cs typeface="Times New Roman" panose="02020603050405020304" pitchFamily="18" charset="0"/>
              </a:rPr>
              <a:t> ale </a:t>
            </a:r>
            <a:r>
              <a:rPr lang="en-US" sz="1600" dirty="0" err="1">
                <a:solidFill>
                  <a:srgbClr val="000000"/>
                </a:solidFill>
                <a:latin typeface="Times New Roman" panose="02020603050405020304" pitchFamily="18" charset="0"/>
                <a:cs typeface="Times New Roman" panose="02020603050405020304" pitchFamily="18" charset="0"/>
              </a:rPr>
              <a:t>unui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sistem</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calcul</a:t>
            </a:r>
            <a:r>
              <a:rPr lang="en-US" sz="1600" dirty="0">
                <a:solidFill>
                  <a:srgbClr val="000000"/>
                </a:solidFill>
                <a:latin typeface="Times New Roman" panose="02020603050405020304" pitchFamily="18" charset="0"/>
                <a:cs typeface="Times New Roman" panose="02020603050405020304" pitchFamily="18" charset="0"/>
              </a:rPr>
              <a:t> pot </a:t>
            </a:r>
            <a:r>
              <a:rPr lang="en-US" sz="1600" dirty="0" smtClean="0">
                <a:solidFill>
                  <a:srgbClr val="000000"/>
                </a:solidFill>
                <a:latin typeface="Times New Roman" panose="02020603050405020304" pitchFamily="18" charset="0"/>
                <a:cs typeface="Times New Roman" panose="02020603050405020304" pitchFamily="18" charset="0"/>
              </a:rPr>
              <a:t>fi</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grupate</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in </a:t>
            </a:r>
            <a:r>
              <a:rPr lang="en-US" sz="1600" dirty="0" err="1">
                <a:solidFill>
                  <a:srgbClr val="000000"/>
                </a:solidFill>
                <a:latin typeface="Times New Roman" panose="02020603050405020304" pitchFamily="18" charset="0"/>
                <a:cs typeface="Times New Roman" panose="02020603050405020304" pitchFamily="18" charset="0"/>
              </a:rPr>
              <a:t>unitati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avind</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functii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mai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complexe</a:t>
            </a:r>
            <a:r>
              <a:rPr lang="en-US" sz="1600" dirty="0">
                <a:solidFill>
                  <a:srgbClr val="000000"/>
                </a:solidFill>
                <a:latin typeface="Times New Roman" panose="02020603050405020304" pitchFamily="18" charset="0"/>
                <a:cs typeface="Times New Roman" panose="02020603050405020304" pitchFamily="18" charset="0"/>
              </a:rPr>
              <a:t> bine </a:t>
            </a:r>
            <a:r>
              <a:rPr lang="en-US" sz="1600" dirty="0" err="1">
                <a:solidFill>
                  <a:srgbClr val="000000"/>
                </a:solidFill>
                <a:latin typeface="Times New Roman" panose="02020603050405020304" pitchFamily="18" charset="0"/>
                <a:cs typeface="Times New Roman" panose="02020603050405020304" pitchFamily="18" charset="0"/>
              </a:rPr>
              <a:t>precizate</a:t>
            </a:r>
            <a:r>
              <a:rPr lang="en-US" sz="1600" dirty="0">
                <a:solidFill>
                  <a:srgbClr val="000000"/>
                </a:solidFill>
                <a:latin typeface="Times New Roman" panose="02020603050405020304" pitchFamily="18" charset="0"/>
                <a:cs typeface="Times New Roman" panose="02020603050405020304" pitchFamily="18" charset="0"/>
              </a:rPr>
              <a:t>. In </a:t>
            </a:r>
            <a:r>
              <a:rPr lang="en-US" sz="1600" dirty="0" err="1">
                <a:solidFill>
                  <a:srgbClr val="000000"/>
                </a:solidFill>
                <a:latin typeface="Times New Roman" panose="02020603050405020304" pitchFamily="18" charset="0"/>
                <a:cs typeface="Times New Roman" panose="02020603050405020304" pitchFamily="18" charset="0"/>
              </a:rPr>
              <a:t>figura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urmatoare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denumirea</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fiecarei</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unitati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indica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functia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ei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iar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sagetile</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legatura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arata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modul</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transmitere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a</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informatiei</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de la </a:t>
            </a:r>
            <a:r>
              <a:rPr lang="en-US" sz="1600" dirty="0" err="1">
                <a:solidFill>
                  <a:srgbClr val="000000"/>
                </a:solidFill>
                <a:latin typeface="Times New Roman" panose="02020603050405020304" pitchFamily="18" charset="0"/>
                <a:cs typeface="Times New Roman" panose="02020603050405020304" pitchFamily="18" charset="0"/>
              </a:rPr>
              <a:t>una</a:t>
            </a:r>
            <a:r>
              <a:rPr lang="en-US" sz="1600" dirty="0">
                <a:solidFill>
                  <a:srgbClr val="000000"/>
                </a:solidFill>
                <a:latin typeface="Times New Roman" panose="02020603050405020304" pitchFamily="18" charset="0"/>
                <a:cs typeface="Times New Roman" panose="02020603050405020304" pitchFamily="18" charset="0"/>
              </a:rPr>
              <a:t> la </a:t>
            </a:r>
            <a:r>
              <a:rPr lang="en-US" sz="1600" dirty="0" err="1">
                <a:solidFill>
                  <a:srgbClr val="000000"/>
                </a:solidFill>
                <a:latin typeface="Times New Roman" panose="02020603050405020304" pitchFamily="18" charset="0"/>
                <a:cs typeface="Times New Roman" panose="02020603050405020304" pitchFamily="18" charset="0"/>
              </a:rPr>
              <a:t>alta.</a:t>
            </a:r>
            <a:r>
              <a:rPr lang="en-US" sz="1600" dirty="0">
                <a:latin typeface="Times New Roman" panose="02020603050405020304" pitchFamily="18" charset="0"/>
                <a:cs typeface="Times New Roman" panose="02020603050405020304" pitchFamily="18" charset="0"/>
              </a:rPr>
              <a:t> </a:t>
            </a:r>
          </a:p>
        </p:txBody>
      </p:sp>
      <p:pic>
        <p:nvPicPr>
          <p:cNvPr id="5" name="Рисунок 4"/>
          <p:cNvPicPr>
            <a:picLocks noChangeAspect="1"/>
          </p:cNvPicPr>
          <p:nvPr/>
        </p:nvPicPr>
        <p:blipFill>
          <a:blip r:embed="rId2"/>
          <a:stretch>
            <a:fillRect/>
          </a:stretch>
        </p:blipFill>
        <p:spPr>
          <a:xfrm>
            <a:off x="1401259" y="2270364"/>
            <a:ext cx="8067675" cy="1924050"/>
          </a:xfrm>
          <a:prstGeom prst="rect">
            <a:avLst/>
          </a:prstGeom>
        </p:spPr>
      </p:pic>
      <p:sp>
        <p:nvSpPr>
          <p:cNvPr id="6" name="Прямоугольник 5"/>
          <p:cNvSpPr/>
          <p:nvPr/>
        </p:nvSpPr>
        <p:spPr>
          <a:xfrm>
            <a:off x="0" y="4194414"/>
            <a:ext cx="12113537" cy="2554545"/>
          </a:xfrm>
          <a:prstGeom prst="rect">
            <a:avLst/>
          </a:prstGeom>
        </p:spPr>
        <p:txBody>
          <a:bodyPr wrap="square">
            <a:spAutoFit/>
          </a:bodyPr>
          <a:lstStyle/>
          <a:p>
            <a:r>
              <a:rPr lang="en-US" sz="1600" dirty="0" err="1">
                <a:solidFill>
                  <a:srgbClr val="000000"/>
                </a:solidFill>
                <a:latin typeface="Times New Roman" panose="02020603050405020304" pitchFamily="18" charset="0"/>
                <a:cs typeface="Times New Roman" panose="02020603050405020304" pitchFamily="18" charset="0"/>
              </a:rPr>
              <a:t>Informatia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furnizata</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mediul</a:t>
            </a:r>
            <a:r>
              <a:rPr lang="en-US" sz="1600" dirty="0">
                <a:solidFill>
                  <a:srgbClr val="000000"/>
                </a:solidFill>
                <a:latin typeface="Times New Roman" panose="02020603050405020304" pitchFamily="18" charset="0"/>
                <a:cs typeface="Times New Roman" panose="02020603050405020304" pitchFamily="18" charset="0"/>
              </a:rPr>
              <a:t> extern (</a:t>
            </a:r>
            <a:r>
              <a:rPr lang="en-US" sz="1600" dirty="0" err="1">
                <a:solidFill>
                  <a:srgbClr val="000000"/>
                </a:solidFill>
                <a:latin typeface="Times New Roman" panose="02020603050405020304" pitchFamily="18" charset="0"/>
                <a:cs typeface="Times New Roman" panose="02020603050405020304" pitchFamily="18" charset="0"/>
              </a:rPr>
              <a:t>utilizator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este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preluată</a:t>
            </a:r>
            <a:r>
              <a:rPr lang="en-US" sz="1600" dirty="0">
                <a:solidFill>
                  <a:srgbClr val="000000"/>
                </a:solidFill>
                <a:latin typeface="Times New Roman" panose="02020603050405020304" pitchFamily="18" charset="0"/>
                <a:cs typeface="Times New Roman" panose="02020603050405020304" pitchFamily="18" charset="0"/>
              </a:rPr>
              <a:t> de </a:t>
            </a:r>
            <a:r>
              <a:rPr lang="en-US" sz="1600" b="1" dirty="0" err="1">
                <a:solidFill>
                  <a:srgbClr val="000000"/>
                </a:solidFill>
                <a:latin typeface="Times New Roman" panose="02020603050405020304" pitchFamily="18" charset="0"/>
                <a:cs typeface="Times New Roman" panose="02020603050405020304" pitchFamily="18" charset="0"/>
              </a:rPr>
              <a:t>dispozitivul</a:t>
            </a:r>
            <a:r>
              <a:rPr lang="en-US" sz="1600" b="1" dirty="0">
                <a:solidFill>
                  <a:srgbClr val="000000"/>
                </a:solidFill>
                <a:latin typeface="Times New Roman" panose="02020603050405020304" pitchFamily="18" charset="0"/>
                <a:cs typeface="Times New Roman" panose="02020603050405020304" pitchFamily="18" charset="0"/>
              </a:rPr>
              <a:t> de </a:t>
            </a:r>
            <a:r>
              <a:rPr lang="en-US" sz="1600" b="1" dirty="0" err="1">
                <a:solidFill>
                  <a:srgbClr val="000000"/>
                </a:solidFill>
                <a:latin typeface="Times New Roman" panose="02020603050405020304" pitchFamily="18" charset="0"/>
                <a:cs typeface="Times New Roman" panose="02020603050405020304" pitchFamily="18" charset="0"/>
              </a:rPr>
              <a:t>intrare</a:t>
            </a:r>
            <a:r>
              <a:rPr lang="en-US" sz="1600" dirty="0" smtClean="0">
                <a:solidFill>
                  <a:srgbClr val="000000"/>
                </a:solidFill>
                <a:latin typeface="Times New Roman" panose="02020603050405020304" pitchFamily="18" charset="0"/>
                <a:cs typeface="Times New Roman" panose="02020603050405020304" pitchFamily="18" charset="0"/>
              </a:rPr>
              <a:t>,</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codificată</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a:t>
            </a:r>
            <a:r>
              <a:rPr lang="en-US" sz="1600" dirty="0" err="1">
                <a:solidFill>
                  <a:srgbClr val="000000"/>
                </a:solidFill>
                <a:latin typeface="Times New Roman" panose="02020603050405020304" pitchFamily="18" charset="0"/>
                <a:cs typeface="Times New Roman" panose="02020603050405020304" pitchFamily="18" charset="0"/>
              </a:rPr>
              <a:t>convertită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a:t>
            </a:r>
            <a:r>
              <a:rPr lang="en-US" sz="1600" dirty="0">
                <a:solidFill>
                  <a:srgbClr val="000000"/>
                </a:solidFill>
                <a:latin typeface="Times New Roman" panose="02020603050405020304" pitchFamily="18" charset="0"/>
                <a:cs typeface="Times New Roman" panose="02020603050405020304" pitchFamily="18" charset="0"/>
              </a:rPr>
              <a:t> format </a:t>
            </a:r>
            <a:r>
              <a:rPr lang="en-US" sz="1600" dirty="0" err="1">
                <a:solidFill>
                  <a:srgbClr val="000000"/>
                </a:solidFill>
                <a:latin typeface="Times New Roman" panose="02020603050405020304" pitchFamily="18" charset="0"/>
                <a:cs typeface="Times New Roman" panose="02020603050405020304" pitchFamily="18" charset="0"/>
              </a:rPr>
              <a:t>binar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şi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transmisă</a:t>
            </a:r>
            <a:r>
              <a:rPr lang="en-US" sz="1600" dirty="0">
                <a:solidFill>
                  <a:srgbClr val="000000"/>
                </a:solidFill>
                <a:latin typeface="Times New Roman" panose="02020603050405020304" pitchFamily="18" charset="0"/>
                <a:cs typeface="Times New Roman" panose="02020603050405020304" pitchFamily="18" charset="0"/>
              </a:rPr>
              <a:t> </a:t>
            </a:r>
            <a:r>
              <a:rPr lang="en-US" sz="1600" b="1" dirty="0" err="1">
                <a:solidFill>
                  <a:srgbClr val="000000"/>
                </a:solidFill>
                <a:latin typeface="Times New Roman" panose="02020603050405020304" pitchFamily="18" charset="0"/>
                <a:cs typeface="Times New Roman" panose="02020603050405020304" pitchFamily="18" charset="0"/>
              </a:rPr>
              <a:t>unit</a:t>
            </a:r>
            <a:r>
              <a:rPr lang="en-US" sz="1600" dirty="0" err="1">
                <a:solidFill>
                  <a:srgbClr val="000000"/>
                </a:solidFill>
                <a:latin typeface="Times New Roman" panose="02020603050405020304" pitchFamily="18" charset="0"/>
                <a:cs typeface="Times New Roman" panose="02020603050405020304" pitchFamily="18" charset="0"/>
              </a:rPr>
              <a:t>ăţ</a:t>
            </a:r>
            <a:r>
              <a:rPr lang="en-US" sz="1600" b="1" dirty="0" err="1">
                <a:solidFill>
                  <a:srgbClr val="000000"/>
                </a:solidFill>
                <a:latin typeface="Times New Roman" panose="02020603050405020304" pitchFamily="18" charset="0"/>
                <a:cs typeface="Times New Roman" panose="02020603050405020304" pitchFamily="18" charset="0"/>
              </a:rPr>
              <a:t>ii</a:t>
            </a:r>
            <a:r>
              <a:rPr lang="en-US" sz="1600" b="1" dirty="0">
                <a:solidFill>
                  <a:srgbClr val="000000"/>
                </a:solidFill>
                <a:latin typeface="Times New Roman" panose="02020603050405020304" pitchFamily="18" charset="0"/>
                <a:cs typeface="Times New Roman" panose="02020603050405020304" pitchFamily="18" charset="0"/>
              </a:rPr>
              <a:t> de </a:t>
            </a:r>
            <a:r>
              <a:rPr lang="en-US" sz="1600" b="1" dirty="0" err="1">
                <a:solidFill>
                  <a:srgbClr val="000000"/>
                </a:solidFill>
                <a:latin typeface="Times New Roman" panose="02020603050405020304" pitchFamily="18" charset="0"/>
                <a:cs typeface="Times New Roman" panose="02020603050405020304" pitchFamily="18" charset="0"/>
              </a:rPr>
              <a:t>intrare</a:t>
            </a:r>
            <a:r>
              <a:rPr lang="en-US" sz="1600" b="1" dirty="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care </a:t>
            </a:r>
            <a:r>
              <a:rPr lang="en-US" sz="1600" dirty="0" err="1" smtClean="0">
                <a:solidFill>
                  <a:srgbClr val="000000"/>
                </a:solidFill>
                <a:latin typeface="Times New Roman" panose="02020603050405020304" pitchFamily="18" charset="0"/>
                <a:cs typeface="Times New Roman" panose="02020603050405020304" pitchFamily="18" charset="0"/>
              </a:rPr>
              <a:t>realizează</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interfaţa</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cu </a:t>
            </a:r>
            <a:r>
              <a:rPr lang="en-US" sz="1600" dirty="0" err="1">
                <a:solidFill>
                  <a:srgbClr val="000000"/>
                </a:solidFill>
                <a:latin typeface="Times New Roman" panose="02020603050405020304" pitchFamily="18" charset="0"/>
                <a:cs typeface="Times New Roman" panose="02020603050405020304" pitchFamily="18" charset="0"/>
              </a:rPr>
              <a:t>unitatea</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procesare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unitatea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centrală</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procesare</a:t>
            </a:r>
            <a:r>
              <a:rPr lang="en-US" sz="1600" dirty="0">
                <a:solidFill>
                  <a:srgbClr val="000000"/>
                </a:solidFill>
                <a:latin typeface="Times New Roman" panose="02020603050405020304" pitchFamily="18" charset="0"/>
                <a:cs typeface="Times New Roman" panose="02020603050405020304" pitchFamily="18" charset="0"/>
              </a:rPr>
              <a:t> = UCP) .</a:t>
            </a:r>
            <a:br>
              <a:rPr lang="en-US" sz="1600" dirty="0">
                <a:solidFill>
                  <a:srgbClr val="000000"/>
                </a:solidFill>
                <a:latin typeface="Times New Roman" panose="02020603050405020304" pitchFamily="18" charset="0"/>
                <a:cs typeface="Times New Roman" panose="02020603050405020304" pitchFamily="18" charset="0"/>
              </a:rPr>
            </a:br>
            <a:r>
              <a:rPr lang="en-US" sz="1600" dirty="0" err="1">
                <a:solidFill>
                  <a:srgbClr val="000000"/>
                </a:solidFill>
                <a:latin typeface="Times New Roman" panose="02020603050405020304" pitchFamily="18" charset="0"/>
                <a:cs typeface="Times New Roman" panose="02020603050405020304" pitchFamily="18" charset="0"/>
              </a:rPr>
              <a:t>Exemple</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dispozitive</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intrare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tastatura</a:t>
            </a:r>
            <a:r>
              <a:rPr lang="en-US" sz="1600" dirty="0">
                <a:solidFill>
                  <a:srgbClr val="000000"/>
                </a:solidFill>
                <a:latin typeface="Times New Roman" panose="02020603050405020304" pitchFamily="18" charset="0"/>
                <a:cs typeface="Times New Roman" panose="02020603050405020304" pitchFamily="18" charset="0"/>
              </a:rPr>
              <a:t>, mouse, scanner, MODEM, etc. </a:t>
            </a:r>
            <a:r>
              <a:rPr lang="en-US" sz="1600" dirty="0" err="1">
                <a:solidFill>
                  <a:srgbClr val="000000"/>
                </a:solidFill>
                <a:latin typeface="Times New Roman" panose="02020603050405020304" pitchFamily="18" charset="0"/>
                <a:cs typeface="Times New Roman" panose="02020603050405020304" pitchFamily="18" charset="0"/>
              </a:rPr>
              <a:t>Astfel</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la</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tastatura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apasarea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unei</a:t>
            </a:r>
            <a:r>
              <a:rPr lang="en-US" sz="1600" dirty="0">
                <a:solidFill>
                  <a:srgbClr val="000000"/>
                </a:solidFill>
                <a:latin typeface="Times New Roman" panose="02020603050405020304" pitchFamily="18" charset="0"/>
                <a:cs typeface="Times New Roman" panose="02020603050405020304" pitchFamily="18" charset="0"/>
              </a:rPr>
              <a:t> taste produce </a:t>
            </a:r>
            <a:r>
              <a:rPr lang="en-US" sz="1600" dirty="0" err="1">
                <a:solidFill>
                  <a:srgbClr val="000000"/>
                </a:solidFill>
                <a:latin typeface="Times New Roman" panose="02020603050405020304" pitchFamily="18" charset="0"/>
                <a:cs typeface="Times New Roman" panose="02020603050405020304" pitchFamily="18" charset="0"/>
              </a:rPr>
              <a:t>codului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binar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corespunzator</a:t>
            </a:r>
            <a:r>
              <a:rPr lang="en-US" sz="1600" dirty="0">
                <a:solidFill>
                  <a:srgbClr val="000000"/>
                </a:solidFill>
                <a:latin typeface="Times New Roman" panose="02020603050405020304" pitchFamily="18" charset="0"/>
                <a:cs typeface="Times New Roman" panose="02020603050405020304" pitchFamily="18" charset="0"/>
              </a:rPr>
              <a:t> al </a:t>
            </a:r>
            <a:r>
              <a:rPr lang="en-US" sz="1600" dirty="0" err="1">
                <a:solidFill>
                  <a:srgbClr val="000000"/>
                </a:solidFill>
                <a:latin typeface="Times New Roman" panose="02020603050405020304" pitchFamily="18" charset="0"/>
                <a:cs typeface="Times New Roman" panose="02020603050405020304" pitchFamily="18" charset="0"/>
              </a:rPr>
              <a:t>tastei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apăsate</a:t>
            </a:r>
            <a:r>
              <a:rPr lang="en-US" sz="1600" dirty="0">
                <a:solidFill>
                  <a:srgbClr val="000000"/>
                </a:solidFill>
                <a:latin typeface="Times New Roman" panose="02020603050405020304" pitchFamily="18" charset="0"/>
                <a:cs typeface="Times New Roman" panose="02020603050405020304" pitchFamily="18" charset="0"/>
              </a:rPr>
              <a:t>.</a:t>
            </a:r>
            <a:br>
              <a:rPr lang="en-US" sz="1600" dirty="0">
                <a:solidFill>
                  <a:srgbClr val="000000"/>
                </a:solidFill>
                <a:latin typeface="Times New Roman" panose="02020603050405020304" pitchFamily="18" charset="0"/>
                <a:cs typeface="Times New Roman" panose="02020603050405020304" pitchFamily="18" charset="0"/>
              </a:rPr>
            </a:br>
            <a:r>
              <a:rPr lang="en-US" sz="1600" dirty="0" err="1">
                <a:solidFill>
                  <a:srgbClr val="000000"/>
                </a:solidFill>
                <a:latin typeface="Times New Roman" panose="02020603050405020304" pitchFamily="18" charset="0"/>
                <a:cs typeface="Times New Roman" panose="02020603050405020304" pitchFamily="18" charset="0"/>
              </a:rPr>
              <a:t>Scannerul</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preia</a:t>
            </a:r>
            <a:r>
              <a:rPr lang="en-US" sz="1600" dirty="0">
                <a:solidFill>
                  <a:srgbClr val="000000"/>
                </a:solidFill>
                <a:latin typeface="Times New Roman" panose="02020603050405020304" pitchFamily="18" charset="0"/>
                <a:cs typeface="Times New Roman" panose="02020603050405020304" pitchFamily="18" charset="0"/>
              </a:rPr>
              <a:t> o imagine </a:t>
            </a:r>
            <a:r>
              <a:rPr lang="en-US" sz="1600" dirty="0" err="1">
                <a:solidFill>
                  <a:srgbClr val="000000"/>
                </a:solidFill>
                <a:latin typeface="Times New Roman" panose="02020603050405020304" pitchFamily="18" charset="0"/>
                <a:cs typeface="Times New Roman" panose="02020603050405020304" pitchFamily="18" charset="0"/>
              </a:rPr>
              <a:t>şi</a:t>
            </a:r>
            <a:r>
              <a:rPr lang="en-US" sz="1600" dirty="0">
                <a:solidFill>
                  <a:srgbClr val="000000"/>
                </a:solidFill>
                <a:latin typeface="Times New Roman" panose="02020603050405020304" pitchFamily="18" charset="0"/>
                <a:cs typeface="Times New Roman" panose="02020603050405020304" pitchFamily="18" charset="0"/>
              </a:rPr>
              <a:t> o </a:t>
            </a:r>
            <a:r>
              <a:rPr lang="en-US" sz="1600" dirty="0" err="1">
                <a:solidFill>
                  <a:srgbClr val="000000"/>
                </a:solidFill>
                <a:latin typeface="Times New Roman" panose="02020603050405020304" pitchFamily="18" charset="0"/>
                <a:cs typeface="Times New Roman" panose="02020603050405020304" pitchFamily="18" charset="0"/>
              </a:rPr>
              <a:t>transformă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într</a:t>
            </a:r>
            <a:r>
              <a:rPr lang="en-US" sz="1600" dirty="0">
                <a:solidFill>
                  <a:srgbClr val="000000"/>
                </a:solidFill>
                <a:latin typeface="Times New Roman" panose="02020603050405020304" pitchFamily="18" charset="0"/>
                <a:cs typeface="Times New Roman" panose="02020603050405020304" pitchFamily="18" charset="0"/>
              </a:rPr>
              <a:t>-o </a:t>
            </a:r>
            <a:r>
              <a:rPr lang="en-US" sz="1600" dirty="0" err="1">
                <a:solidFill>
                  <a:srgbClr val="000000"/>
                </a:solidFill>
                <a:latin typeface="Times New Roman" panose="02020603050405020304" pitchFamily="18" charset="0"/>
                <a:cs typeface="Times New Roman" panose="02020603050405020304" pitchFamily="18" charset="0"/>
              </a:rPr>
              <a:t>succesiune</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coduri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binare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MODEM-</a:t>
            </a:r>
            <a:r>
              <a:rPr lang="en-US" sz="1600" dirty="0" err="1" smtClean="0">
                <a:solidFill>
                  <a:srgbClr val="000000"/>
                </a:solidFill>
                <a:latin typeface="Times New Roman" panose="02020603050405020304" pitchFamily="18" charset="0"/>
                <a:cs typeface="Times New Roman" panose="02020603050405020304" pitchFamily="18" charset="0"/>
              </a:rPr>
              <a:t>ul</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preia</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datele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transmise</a:t>
            </a:r>
            <a:r>
              <a:rPr lang="en-US" sz="1600" dirty="0">
                <a:solidFill>
                  <a:srgbClr val="000000"/>
                </a:solidFill>
                <a:latin typeface="Times New Roman" panose="02020603050405020304" pitchFamily="18" charset="0"/>
                <a:cs typeface="Times New Roman" panose="02020603050405020304" pitchFamily="18" charset="0"/>
              </a:rPr>
              <a:t> de la </a:t>
            </a:r>
            <a:r>
              <a:rPr lang="en-US" sz="1600" dirty="0" err="1">
                <a:solidFill>
                  <a:srgbClr val="000000"/>
                </a:solidFill>
                <a:latin typeface="Times New Roman" panose="02020603050405020304" pitchFamily="18" charset="0"/>
                <a:cs typeface="Times New Roman" panose="02020603050405020304" pitchFamily="18" charset="0"/>
              </a:rPr>
              <a:t>distanţă</a:t>
            </a:r>
            <a:r>
              <a:rPr lang="en-US" sz="1600" dirty="0">
                <a:solidFill>
                  <a:srgbClr val="000000"/>
                </a:solidFill>
                <a:latin typeface="Times New Roman" panose="02020603050405020304" pitchFamily="18" charset="0"/>
                <a:cs typeface="Times New Roman" panose="02020603050405020304" pitchFamily="18" charset="0"/>
              </a:rPr>
              <a:t>.</a:t>
            </a:r>
            <a:br>
              <a:rPr lang="en-US" sz="1600" dirty="0">
                <a:solidFill>
                  <a:srgbClr val="000000"/>
                </a:solidFill>
                <a:latin typeface="Times New Roman" panose="02020603050405020304" pitchFamily="18" charset="0"/>
                <a:cs typeface="Times New Roman" panose="02020603050405020304" pitchFamily="18" charset="0"/>
              </a:rPr>
            </a:br>
            <a:r>
              <a:rPr lang="en-US" sz="1600" dirty="0" err="1">
                <a:solidFill>
                  <a:srgbClr val="000000"/>
                </a:solidFill>
                <a:latin typeface="Times New Roman" panose="02020603050405020304" pitchFamily="18" charset="0"/>
                <a:cs typeface="Times New Roman" panose="02020603050405020304" pitchFamily="18" charset="0"/>
              </a:rPr>
              <a:t>Unitatea</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intrare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realizează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interfaţa</a:t>
            </a:r>
            <a:r>
              <a:rPr lang="en-US" sz="1600" dirty="0">
                <a:solidFill>
                  <a:srgbClr val="000000"/>
                </a:solidFill>
                <a:latin typeface="Times New Roman" panose="02020603050405020304" pitchFamily="18" charset="0"/>
                <a:cs typeface="Times New Roman" panose="02020603050405020304" pitchFamily="18" charset="0"/>
              </a:rPr>
              <a:t> cu UCP </a:t>
            </a:r>
            <a:r>
              <a:rPr lang="en-US" sz="1600" dirty="0" err="1">
                <a:solidFill>
                  <a:srgbClr val="000000"/>
                </a:solidFill>
                <a:latin typeface="Times New Roman" panose="02020603050405020304" pitchFamily="18" charset="0"/>
                <a:cs typeface="Times New Roman" panose="02020603050405020304" pitchFamily="18" charset="0"/>
              </a:rPr>
              <a:t>a.î</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dispozitivele</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intrare</a:t>
            </a:r>
            <a:r>
              <a:rPr lang="en-US" sz="1600" dirty="0">
                <a:solidFill>
                  <a:srgbClr val="000000"/>
                </a:solidFill>
                <a:latin typeface="Times New Roman" panose="02020603050405020304" pitchFamily="18" charset="0"/>
                <a:cs typeface="Times New Roman" panose="02020603050405020304" pitchFamily="18" charset="0"/>
              </a:rPr>
              <a:t> pot fi </a:t>
            </a:r>
            <a:r>
              <a:rPr lang="en-US" sz="1600" dirty="0" err="1">
                <a:solidFill>
                  <a:srgbClr val="000000"/>
                </a:solidFill>
                <a:latin typeface="Times New Roman" panose="02020603050405020304" pitchFamily="18" charset="0"/>
                <a:cs typeface="Times New Roman" panose="02020603050405020304" pitchFamily="18" charset="0"/>
              </a:rPr>
              <a:t>diferite</a:t>
            </a:r>
            <a:r>
              <a:rPr lang="en-US" sz="1600" dirty="0" smtClean="0">
                <a:solidFill>
                  <a:srgbClr val="000000"/>
                </a:solidFill>
                <a:latin typeface="Times New Roman" panose="02020603050405020304" pitchFamily="18" charset="0"/>
                <a:cs typeface="Times New Roman" panose="02020603050405020304" pitchFamily="18" charset="0"/>
              </a:rPr>
              <a:t>.</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Informatia</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este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inregistrata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pastrata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în</a:t>
            </a:r>
            <a:r>
              <a:rPr lang="en-US" sz="1600" dirty="0">
                <a:solidFill>
                  <a:srgbClr val="000000"/>
                </a:solidFill>
                <a:latin typeface="Times New Roman" panose="02020603050405020304" pitchFamily="18" charset="0"/>
                <a:cs typeface="Times New Roman" panose="02020603050405020304" pitchFamily="18" charset="0"/>
              </a:rPr>
              <a:t> </a:t>
            </a:r>
            <a:r>
              <a:rPr lang="en-US" sz="1600" b="1" dirty="0" err="1">
                <a:solidFill>
                  <a:srgbClr val="000000"/>
                </a:solidFill>
                <a:latin typeface="Times New Roman" panose="02020603050405020304" pitchFamily="18" charset="0"/>
                <a:cs typeface="Times New Roman" panose="02020603050405020304" pitchFamily="18" charset="0"/>
              </a:rPr>
              <a:t>memoria</a:t>
            </a:r>
            <a:r>
              <a:rPr lang="en-US" sz="1600" b="1" dirty="0">
                <a:solidFill>
                  <a:srgbClr val="000000"/>
                </a:solidFill>
                <a:latin typeface="Times New Roman" panose="02020603050405020304" pitchFamily="18" charset="0"/>
                <a:cs typeface="Times New Roman" panose="02020603050405020304" pitchFamily="18" charset="0"/>
              </a:rPr>
              <a:t> </a:t>
            </a:r>
            <a:r>
              <a:rPr lang="en-US" sz="1600" b="1" dirty="0" err="1">
                <a:solidFill>
                  <a:srgbClr val="000000"/>
                </a:solidFill>
                <a:latin typeface="Times New Roman" panose="02020603050405020304" pitchFamily="18" charset="0"/>
                <a:cs typeface="Times New Roman" panose="02020603050405020304" pitchFamily="18" charset="0"/>
              </a:rPr>
              <a:t>primar</a:t>
            </a:r>
            <a:r>
              <a:rPr lang="en-US" sz="1600" dirty="0" err="1">
                <a:solidFill>
                  <a:srgbClr val="000000"/>
                </a:solidFill>
                <a:latin typeface="Times New Roman" panose="02020603050405020304" pitchFamily="18" charset="0"/>
                <a:cs typeface="Times New Roman" panose="02020603050405020304" pitchFamily="18" charset="0"/>
              </a:rPr>
              <a:t>ă</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aici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poate</a:t>
            </a:r>
            <a:r>
              <a:rPr lang="en-US" sz="1600" dirty="0">
                <a:solidFill>
                  <a:srgbClr val="000000"/>
                </a:solidFill>
                <a:latin typeface="Times New Roman" panose="02020603050405020304" pitchFamily="18" charset="0"/>
                <a:cs typeface="Times New Roman" panose="02020603050405020304" pitchFamily="18" charset="0"/>
              </a:rPr>
              <a:t> fi </a:t>
            </a:r>
            <a:r>
              <a:rPr lang="en-US" sz="1600" dirty="0" err="1" smtClean="0">
                <a:solidFill>
                  <a:srgbClr val="000000"/>
                </a:solidFill>
                <a:latin typeface="Times New Roman" panose="02020603050405020304" pitchFamily="18" charset="0"/>
                <a:cs typeface="Times New Roman" panose="02020603050405020304" pitchFamily="18" charset="0"/>
              </a:rPr>
              <a:t>transmisa</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smtClean="0">
                <a:solidFill>
                  <a:srgbClr val="000000"/>
                </a:solidFill>
                <a:latin typeface="Times New Roman" panose="02020603050405020304" pitchFamily="18" charset="0"/>
                <a:cs typeface="Times New Roman" panose="02020603050405020304" pitchFamily="18" charset="0"/>
              </a:rPr>
              <a:t>ulterior </a:t>
            </a:r>
            <a:r>
              <a:rPr lang="en-US" sz="1600" dirty="0" err="1">
                <a:solidFill>
                  <a:srgbClr val="000000"/>
                </a:solidFill>
                <a:latin typeface="Times New Roman" panose="02020603050405020304" pitchFamily="18" charset="0"/>
                <a:cs typeface="Times New Roman" panose="02020603050405020304" pitchFamily="18" charset="0"/>
              </a:rPr>
              <a:t>altor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unitati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functionale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Informatia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este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supusa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prelucrarii</a:t>
            </a:r>
            <a:r>
              <a:rPr lang="en-US" sz="1600" dirty="0">
                <a:solidFill>
                  <a:srgbClr val="000000"/>
                </a:solidFill>
                <a:latin typeface="Times New Roman" panose="02020603050405020304" pitchFamily="18" charset="0"/>
                <a:cs typeface="Times New Roman" panose="02020603050405020304" pitchFamily="18" charset="0"/>
              </a:rPr>
              <a:t> in </a:t>
            </a:r>
            <a:r>
              <a:rPr lang="en-US" sz="1600" b="1" dirty="0">
                <a:solidFill>
                  <a:srgbClr val="000000"/>
                </a:solidFill>
                <a:latin typeface="Times New Roman" panose="02020603050405020304" pitchFamily="18" charset="0"/>
                <a:cs typeface="Times New Roman" panose="02020603050405020304" pitchFamily="18" charset="0"/>
              </a:rPr>
              <a:t>UCP</a:t>
            </a:r>
            <a:r>
              <a:rPr lang="en-US" sz="1600" dirty="0">
                <a:solidFill>
                  <a:srgbClr val="000000"/>
                </a:solidFill>
                <a:latin typeface="Times New Roman" panose="02020603050405020304" pitchFamily="18" charset="0"/>
                <a:cs typeface="Times New Roman" panose="02020603050405020304" pitchFamily="18" charset="0"/>
              </a:rPr>
              <a:t>. UCP </a:t>
            </a:r>
            <a:r>
              <a:rPr lang="en-US" sz="1600" dirty="0" err="1" smtClean="0">
                <a:solidFill>
                  <a:srgbClr val="000000"/>
                </a:solidFill>
                <a:latin typeface="Times New Roman" panose="02020603050405020304" pitchFamily="18" charset="0"/>
                <a:cs typeface="Times New Roman" panose="02020603050405020304" pitchFamily="18" charset="0"/>
              </a:rPr>
              <a:t>este</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formată</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din </a:t>
            </a:r>
            <a:r>
              <a:rPr lang="en-US" sz="1600" b="1" dirty="0" err="1">
                <a:solidFill>
                  <a:srgbClr val="000000"/>
                </a:solidFill>
                <a:latin typeface="Times New Roman" panose="02020603050405020304" pitchFamily="18" charset="0"/>
                <a:cs typeface="Times New Roman" panose="02020603050405020304" pitchFamily="18" charset="0"/>
              </a:rPr>
              <a:t>unitatea</a:t>
            </a:r>
            <a:r>
              <a:rPr lang="en-US" sz="1600" b="1" dirty="0">
                <a:solidFill>
                  <a:srgbClr val="000000"/>
                </a:solidFill>
                <a:latin typeface="Times New Roman" panose="02020603050405020304" pitchFamily="18" charset="0"/>
                <a:cs typeface="Times New Roman" panose="02020603050405020304" pitchFamily="18" charset="0"/>
              </a:rPr>
              <a:t> de </a:t>
            </a:r>
            <a:r>
              <a:rPr lang="en-US" sz="1600" b="1" dirty="0" err="1">
                <a:solidFill>
                  <a:srgbClr val="000000"/>
                </a:solidFill>
                <a:latin typeface="Times New Roman" panose="02020603050405020304" pitchFamily="18" charset="0"/>
                <a:cs typeface="Times New Roman" panose="02020603050405020304" pitchFamily="18" charset="0"/>
              </a:rPr>
              <a:t>calcul</a:t>
            </a:r>
            <a:r>
              <a:rPr lang="en-US" sz="1600" b="1"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şi</a:t>
            </a:r>
            <a:r>
              <a:rPr lang="en-US" sz="1600" dirty="0">
                <a:solidFill>
                  <a:srgbClr val="000000"/>
                </a:solidFill>
                <a:latin typeface="Times New Roman" panose="02020603050405020304" pitchFamily="18" charset="0"/>
                <a:cs typeface="Times New Roman" panose="02020603050405020304" pitchFamily="18" charset="0"/>
              </a:rPr>
              <a:t> </a:t>
            </a:r>
            <a:r>
              <a:rPr lang="en-US" sz="1600" b="1" dirty="0" err="1">
                <a:solidFill>
                  <a:srgbClr val="000000"/>
                </a:solidFill>
                <a:latin typeface="Times New Roman" panose="02020603050405020304" pitchFamily="18" charset="0"/>
                <a:cs typeface="Times New Roman" panose="02020603050405020304" pitchFamily="18" charset="0"/>
              </a:rPr>
              <a:t>unitatea</a:t>
            </a:r>
            <a:r>
              <a:rPr lang="en-US" sz="1600" b="1" dirty="0">
                <a:solidFill>
                  <a:srgbClr val="000000"/>
                </a:solidFill>
                <a:latin typeface="Times New Roman" panose="02020603050405020304" pitchFamily="18" charset="0"/>
                <a:cs typeface="Times New Roman" panose="02020603050405020304" pitchFamily="18" charset="0"/>
              </a:rPr>
              <a:t> de </a:t>
            </a:r>
            <a:r>
              <a:rPr lang="en-US" sz="1600" b="1" dirty="0" err="1">
                <a:solidFill>
                  <a:srgbClr val="000000"/>
                </a:solidFill>
                <a:latin typeface="Times New Roman" panose="02020603050405020304" pitchFamily="18" charset="0"/>
                <a:cs typeface="Times New Roman" panose="02020603050405020304" pitchFamily="18" charset="0"/>
              </a:rPr>
              <a:t>comand</a:t>
            </a:r>
            <a:r>
              <a:rPr lang="en-US" sz="1600" dirty="0" err="1">
                <a:solidFill>
                  <a:srgbClr val="000000"/>
                </a:solidFill>
                <a:latin typeface="Times New Roman" panose="02020603050405020304" pitchFamily="18" charset="0"/>
                <a:cs typeface="Times New Roman" panose="02020603050405020304" pitchFamily="18" charset="0"/>
              </a:rPr>
              <a:t>ă</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Unitatea</a:t>
            </a:r>
            <a:r>
              <a:rPr lang="en-US" sz="1600" dirty="0">
                <a:solidFill>
                  <a:srgbClr val="000000"/>
                </a:solidFill>
                <a:latin typeface="Times New Roman" panose="02020603050405020304" pitchFamily="18" charset="0"/>
                <a:cs typeface="Times New Roman" panose="02020603050405020304" pitchFamily="18" charset="0"/>
              </a:rPr>
              <a:t> de </a:t>
            </a:r>
            <a:r>
              <a:rPr lang="en-US" sz="1600" dirty="0" err="1">
                <a:solidFill>
                  <a:srgbClr val="000000"/>
                </a:solidFill>
                <a:latin typeface="Times New Roman" panose="02020603050405020304" pitchFamily="18" charset="0"/>
                <a:cs typeface="Times New Roman" panose="02020603050405020304" pitchFamily="18" charset="0"/>
              </a:rPr>
              <a:t>calcul</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efectueaza</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operatii</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simple, </a:t>
            </a:r>
            <a:r>
              <a:rPr lang="en-US" sz="1600" dirty="0" err="1">
                <a:solidFill>
                  <a:srgbClr val="000000"/>
                </a:solidFill>
                <a:latin typeface="Times New Roman" panose="02020603050405020304" pitchFamily="18" charset="0"/>
                <a:cs typeface="Times New Roman" panose="02020603050405020304" pitchFamily="18" charset="0"/>
              </a:rPr>
              <a:t>aritmetice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logice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asupra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unor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operanzi</a:t>
            </a:r>
            <a:r>
              <a:rPr lang="en-US" sz="1600" dirty="0">
                <a:solidFill>
                  <a:srgbClr val="000000"/>
                </a:solidFill>
                <a:latin typeface="Times New Roman" panose="02020603050405020304" pitchFamily="18" charset="0"/>
                <a:cs typeface="Times New Roman" panose="02020603050405020304" pitchFamily="18" charset="0"/>
              </a:rPr>
              <a:t> din </a:t>
            </a:r>
            <a:r>
              <a:rPr lang="en-US" sz="1600" dirty="0" err="1">
                <a:solidFill>
                  <a:srgbClr val="000000"/>
                </a:solidFill>
                <a:latin typeface="Times New Roman" panose="02020603050405020304" pitchFamily="18" charset="0"/>
                <a:cs typeface="Times New Roman" panose="02020603050405020304" pitchFamily="18" charset="0"/>
              </a:rPr>
              <a:t>memorie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inregistrind</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rezultatele</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tot in </a:t>
            </a:r>
            <a:r>
              <a:rPr lang="en-US" sz="1600" dirty="0" err="1">
                <a:solidFill>
                  <a:srgbClr val="000000"/>
                </a:solidFill>
                <a:latin typeface="Times New Roman" panose="02020603050405020304" pitchFamily="18" charset="0"/>
                <a:cs typeface="Times New Roman" panose="02020603050405020304" pitchFamily="18" charset="0"/>
              </a:rPr>
              <a:t>memorie</a:t>
            </a:r>
            <a:r>
              <a:rPr lang="en-US" sz="1600" dirty="0">
                <a:solidFill>
                  <a:srgbClr val="000000"/>
                </a:solidFill>
                <a:latin typeface="Times New Roman" panose="02020603050405020304" pitchFamily="18" charset="0"/>
                <a:cs typeface="Times New Roman" panose="02020603050405020304" pitchFamily="18" charset="0"/>
              </a:rPr>
              <a:t>. </a:t>
            </a:r>
            <a:r>
              <a:rPr lang="en-US" sz="1600" b="1" dirty="0" err="1">
                <a:solidFill>
                  <a:srgbClr val="000000"/>
                </a:solidFill>
                <a:latin typeface="Times New Roman" panose="02020603050405020304" pitchFamily="18" charset="0"/>
                <a:cs typeface="Times New Roman" panose="02020603050405020304" pitchFamily="18" charset="0"/>
              </a:rPr>
              <a:t>Unitatea</a:t>
            </a:r>
            <a:r>
              <a:rPr lang="en-US" sz="1600" b="1" dirty="0">
                <a:solidFill>
                  <a:srgbClr val="000000"/>
                </a:solidFill>
                <a:latin typeface="Times New Roman" panose="02020603050405020304" pitchFamily="18" charset="0"/>
                <a:cs typeface="Times New Roman" panose="02020603050405020304" pitchFamily="18" charset="0"/>
              </a:rPr>
              <a:t> de </a:t>
            </a:r>
            <a:r>
              <a:rPr lang="en-US" sz="1600" b="1" dirty="0" err="1">
                <a:solidFill>
                  <a:srgbClr val="000000"/>
                </a:solidFill>
                <a:latin typeface="Times New Roman" panose="02020603050405020304" pitchFamily="18" charset="0"/>
                <a:cs typeface="Times New Roman" panose="02020603050405020304" pitchFamily="18" charset="0"/>
              </a:rPr>
              <a:t>comanda</a:t>
            </a:r>
            <a:r>
              <a:rPr lang="en-US" sz="1600" b="1" dirty="0">
                <a:solidFill>
                  <a:srgbClr val="000000"/>
                </a:solidFill>
                <a:latin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cs typeface="Times New Roman" panose="02020603050405020304" pitchFamily="18" charset="0"/>
              </a:rPr>
              <a:t>are ca </a:t>
            </a:r>
            <a:r>
              <a:rPr lang="en-US" sz="1600" dirty="0" err="1">
                <a:solidFill>
                  <a:srgbClr val="000000"/>
                </a:solidFill>
                <a:latin typeface="Times New Roman" panose="02020603050405020304" pitchFamily="18" charset="0"/>
                <a:cs typeface="Times New Roman" panose="02020603050405020304" pitchFamily="18" charset="0"/>
              </a:rPr>
              <a:t>rol</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coordonarea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functionarii</a:t>
            </a:r>
            <a:r>
              <a:rPr lang="x-none" sz="1600" dirty="0" smtClean="0">
                <a:solidFill>
                  <a:srgbClr val="000000"/>
                </a:solidFill>
                <a:latin typeface="Times New Roman" panose="02020603050405020304" pitchFamily="18" charset="0"/>
                <a:cs typeface="Times New Roman" panose="02020603050405020304" pitchFamily="18" charset="0"/>
              </a:rPr>
              <a:t> </a:t>
            </a:r>
            <a:r>
              <a:rPr lang="en-US" sz="1600" dirty="0" err="1" smtClean="0">
                <a:solidFill>
                  <a:srgbClr val="000000"/>
                </a:solidFill>
                <a:latin typeface="Times New Roman" panose="02020603050405020304" pitchFamily="18" charset="0"/>
                <a:cs typeface="Times New Roman" panose="02020603050405020304" pitchFamily="18" charset="0"/>
              </a:rPr>
              <a:t>celorlalte</a:t>
            </a:r>
            <a:r>
              <a:rPr lang="en-US" sz="1600" dirty="0" smtClean="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unitati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pe</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baza</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unor</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instructiuni</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sau</a:t>
            </a:r>
            <a:r>
              <a:rPr lang="en-US" sz="1600" dirty="0">
                <a:solidFill>
                  <a:srgbClr val="000000"/>
                </a:solidFill>
                <a:latin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cs typeface="Times New Roman" panose="02020603050405020304" pitchFamily="18" charset="0"/>
              </a:rPr>
              <a:t>comenzi</a:t>
            </a:r>
            <a:r>
              <a:rPr lang="en-US" sz="1600" dirty="0">
                <a:solidFill>
                  <a:srgbClr val="000000"/>
                </a:solidFill>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912814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Прямоугольник 11"/>
          <p:cNvSpPr/>
          <p:nvPr/>
        </p:nvSpPr>
        <p:spPr>
          <a:xfrm>
            <a:off x="63374" y="0"/>
            <a:ext cx="11986787" cy="4524315"/>
          </a:xfrm>
          <a:prstGeom prst="rect">
            <a:avLst/>
          </a:prstGeom>
        </p:spPr>
        <p:txBody>
          <a:bodyPr wrap="square">
            <a:spAutoFit/>
          </a:bodyPr>
          <a:lstStyle/>
          <a:p>
            <a:r>
              <a:rPr lang="it-IT" sz="1600" dirty="0">
                <a:solidFill>
                  <a:srgbClr val="000000"/>
                </a:solidFill>
                <a:latin typeface="Times New Roman" panose="02020603050405020304" pitchFamily="18" charset="0"/>
                <a:cs typeface="Times New Roman" panose="02020603050405020304" pitchFamily="18" charset="0"/>
              </a:rPr>
              <a:t>Informatia care nu este prelucrata la un moment dat poate fi pastrata in unitati de </a:t>
            </a:r>
            <a:r>
              <a:rPr lang="it-IT" sz="1600" b="1" dirty="0" smtClean="0">
                <a:solidFill>
                  <a:srgbClr val="000000"/>
                </a:solidFill>
                <a:latin typeface="Times New Roman" panose="02020603050405020304" pitchFamily="18" charset="0"/>
                <a:cs typeface="Times New Roman" panose="02020603050405020304" pitchFamily="18" charset="0"/>
              </a:rPr>
              <a:t>memorie</a:t>
            </a:r>
            <a:r>
              <a:rPr lang="x-none" sz="1600" b="1" dirty="0" smtClean="0">
                <a:solidFill>
                  <a:srgbClr val="000000"/>
                </a:solidFill>
                <a:latin typeface="Times New Roman" panose="02020603050405020304" pitchFamily="18" charset="0"/>
                <a:cs typeface="Times New Roman" panose="02020603050405020304" pitchFamily="18" charset="0"/>
              </a:rPr>
              <a:t> </a:t>
            </a:r>
            <a:r>
              <a:rPr lang="it-IT" sz="1600" b="1" dirty="0" smtClean="0">
                <a:solidFill>
                  <a:srgbClr val="000000"/>
                </a:solidFill>
                <a:latin typeface="Times New Roman" panose="02020603050405020304" pitchFamily="18" charset="0"/>
                <a:cs typeface="Times New Roman" panose="02020603050405020304" pitchFamily="18" charset="0"/>
              </a:rPr>
              <a:t>externa </a:t>
            </a:r>
            <a:r>
              <a:rPr lang="it-IT" sz="1600" dirty="0">
                <a:solidFill>
                  <a:srgbClr val="000000"/>
                </a:solidFill>
                <a:latin typeface="Times New Roman" panose="02020603050405020304" pitchFamily="18" charset="0"/>
                <a:cs typeface="Times New Roman" panose="02020603050405020304" pitchFamily="18" charset="0"/>
              </a:rPr>
              <a:t>(de obicei discuri magnetice), mai lente decit </a:t>
            </a:r>
            <a:r>
              <a:rPr lang="it-IT" sz="1600" b="1" dirty="0">
                <a:solidFill>
                  <a:srgbClr val="000000"/>
                </a:solidFill>
                <a:latin typeface="Times New Roman" panose="02020603050405020304" pitchFamily="18" charset="0"/>
                <a:cs typeface="Times New Roman" panose="02020603050405020304" pitchFamily="18" charset="0"/>
              </a:rPr>
              <a:t>memoria interna </a:t>
            </a:r>
            <a:r>
              <a:rPr lang="it-IT" sz="1600" dirty="0">
                <a:solidFill>
                  <a:srgbClr val="000000"/>
                </a:solidFill>
                <a:latin typeface="Times New Roman" panose="02020603050405020304" pitchFamily="18" charset="0"/>
                <a:cs typeface="Times New Roman" panose="02020603050405020304" pitchFamily="18" charset="0"/>
              </a:rPr>
              <a:t>( operativa) dar cu</a:t>
            </a:r>
            <a:r>
              <a:rPr lang="it-IT" sz="1600" dirty="0">
                <a:latin typeface="Times New Roman" panose="02020603050405020304" pitchFamily="18" charset="0"/>
                <a:cs typeface="Times New Roman" panose="02020603050405020304" pitchFamily="18" charset="0"/>
              </a:rPr>
              <a:t> </a:t>
            </a:r>
            <a:r>
              <a:rPr lang="x-none"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o </a:t>
            </a:r>
            <a:r>
              <a:rPr lang="en-US" sz="1600" dirty="0">
                <a:latin typeface="Times New Roman" panose="02020603050405020304" pitchFamily="18" charset="0"/>
                <a:cs typeface="Times New Roman" panose="02020603050405020304" pitchFamily="18" charset="0"/>
              </a:rPr>
              <a:t>capacitate </a:t>
            </a:r>
            <a:r>
              <a:rPr lang="en-US" sz="1600" dirty="0" err="1">
                <a:latin typeface="Times New Roman" panose="02020603050405020304" pitchFamily="18" charset="0"/>
                <a:cs typeface="Times New Roman" panose="02020603050405020304" pitchFamily="18" charset="0"/>
              </a:rPr>
              <a:t>mai</a:t>
            </a:r>
            <a:r>
              <a:rPr lang="en-US" sz="1600" dirty="0">
                <a:latin typeface="Times New Roman" panose="02020603050405020304" pitchFamily="18" charset="0"/>
                <a:cs typeface="Times New Roman" panose="02020603050405020304" pitchFamily="18" charset="0"/>
              </a:rPr>
              <a:t> mare. </a:t>
            </a:r>
            <a:r>
              <a:rPr lang="en-US" sz="1600" dirty="0" err="1">
                <a:latin typeface="Times New Roman" panose="02020603050405020304" pitchFamily="18" charset="0"/>
                <a:cs typeface="Times New Roman" panose="02020603050405020304" pitchFamily="18" charset="0"/>
              </a:rPr>
              <a:t>Informatia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poate</a:t>
            </a:r>
            <a:r>
              <a:rPr lang="en-US" sz="1600" dirty="0">
                <a:latin typeface="Times New Roman" panose="02020603050405020304" pitchFamily="18" charset="0"/>
                <a:cs typeface="Times New Roman" panose="02020603050405020304" pitchFamily="18" charset="0"/>
              </a:rPr>
              <a:t> fi </a:t>
            </a:r>
            <a:r>
              <a:rPr lang="en-US" sz="1600" dirty="0" err="1">
                <a:latin typeface="Times New Roman" panose="02020603050405020304" pitchFamily="18" charset="0"/>
                <a:cs typeface="Times New Roman" panose="02020603050405020304" pitchFamily="18" charset="0"/>
              </a:rPr>
              <a:t>transmisa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daca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este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cazul,de</a:t>
            </a:r>
            <a:r>
              <a:rPr lang="en-US" sz="1600" dirty="0">
                <a:latin typeface="Times New Roman" panose="02020603050405020304" pitchFamily="18" charset="0"/>
                <a:cs typeface="Times New Roman" panose="02020603050405020304" pitchFamily="18" charset="0"/>
              </a:rPr>
              <a:t> la o </a:t>
            </a:r>
            <a:r>
              <a:rPr lang="en-US" sz="1600" dirty="0" err="1">
                <a:latin typeface="Times New Roman" panose="02020603050405020304" pitchFamily="18" charset="0"/>
                <a:cs typeface="Times New Roman" panose="02020603050405020304" pitchFamily="18" charset="0"/>
              </a:rPr>
              <a:t>memorie</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la</a:t>
            </a:r>
            <a:r>
              <a:rPr lang="x-none"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alta</a:t>
            </a:r>
            <a:r>
              <a:rPr lang="en-US" sz="1600" dirty="0" err="1">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
            </a:r>
            <a:br>
              <a:rPr lang="en-US" sz="16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Din </a:t>
            </a:r>
            <a:r>
              <a:rPr lang="en-US" sz="1600" dirty="0" err="1">
                <a:latin typeface="Times New Roman" panose="02020603050405020304" pitchFamily="18" charset="0"/>
                <a:cs typeface="Times New Roman" panose="02020603050405020304" pitchFamily="18" charset="0"/>
              </a:rPr>
              <a:t>punct</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vedere</a:t>
            </a:r>
            <a:r>
              <a:rPr lang="en-US" sz="1600" dirty="0">
                <a:latin typeface="Times New Roman" panose="02020603050405020304" pitchFamily="18" charset="0"/>
                <a:cs typeface="Times New Roman" panose="02020603050405020304" pitchFamily="18" charset="0"/>
              </a:rPr>
              <a:t> al </a:t>
            </a:r>
            <a:r>
              <a:rPr lang="en-US" sz="1600" dirty="0" err="1">
                <a:latin typeface="Times New Roman" panose="02020603050405020304" pitchFamily="18" charset="0"/>
                <a:cs typeface="Times New Roman" panose="02020603050405020304" pitchFamily="18" charset="0"/>
              </a:rPr>
              <a:t>localizării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memoria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sistemului</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calcul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este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împărţită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în</a:t>
            </a:r>
            <a:r>
              <a:rPr lang="en-US" sz="1600" dirty="0">
                <a:latin typeface="Times New Roman" panose="02020603050405020304" pitchFamily="18" charset="0"/>
                <a:cs typeface="Times New Roman" panose="02020603050405020304" pitchFamily="18" charset="0"/>
              </a:rPr>
              <a:t>:</a:t>
            </a:r>
            <a:br>
              <a:rPr lang="en-US" sz="16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memorie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internă</a:t>
            </a:r>
            <a:r>
              <a:rPr lang="en-US" sz="1600" dirty="0">
                <a:latin typeface="Times New Roman" panose="02020603050405020304" pitchFamily="18" charset="0"/>
                <a:cs typeface="Times New Roman" panose="02020603050405020304" pitchFamily="18" charset="0"/>
              </a:rPr>
              <a:t/>
            </a:r>
            <a:br>
              <a:rPr lang="en-US" sz="16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memorie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externă</a:t>
            </a:r>
            <a:r>
              <a:rPr lang="en-US" sz="1600" dirty="0">
                <a:latin typeface="Times New Roman" panose="02020603050405020304" pitchFamily="18" charset="0"/>
                <a:cs typeface="Times New Roman" panose="02020603050405020304" pitchFamily="18" charset="0"/>
              </a:rPr>
              <a:t/>
            </a:r>
            <a:br>
              <a:rPr lang="en-US" sz="1600" dirty="0">
                <a:latin typeface="Times New Roman" panose="02020603050405020304" pitchFamily="18" charset="0"/>
                <a:cs typeface="Times New Roman" panose="02020603050405020304" pitchFamily="18" charset="0"/>
              </a:rPr>
            </a:br>
            <a:r>
              <a:rPr lang="en-US" sz="1600" dirty="0" err="1">
                <a:latin typeface="Times New Roman" panose="02020603050405020304" pitchFamily="18" charset="0"/>
                <a:cs typeface="Times New Roman" panose="02020603050405020304" pitchFamily="18" charset="0"/>
              </a:rPr>
              <a:t>Memoria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internă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este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formată</a:t>
            </a:r>
            <a:r>
              <a:rPr lang="en-US" sz="1600" dirty="0">
                <a:latin typeface="Times New Roman" panose="02020603050405020304" pitchFamily="18" charset="0"/>
                <a:cs typeface="Times New Roman" panose="02020603050405020304" pitchFamily="18" charset="0"/>
              </a:rPr>
              <a:t> din:</a:t>
            </a:r>
            <a:br>
              <a:rPr lang="en-US" sz="16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RAM (Read Only Memory) – </a:t>
            </a:r>
            <a:r>
              <a:rPr lang="en-US" sz="1600" dirty="0" err="1">
                <a:latin typeface="Times New Roman" panose="02020603050405020304" pitchFamily="18" charset="0"/>
                <a:cs typeface="Times New Roman" panose="02020603050405020304" pitchFamily="18" charset="0"/>
              </a:rPr>
              <a:t>volatila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îşi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pierde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conţinutul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dacă</a:t>
            </a:r>
            <a:r>
              <a:rPr lang="en-US" sz="1600" dirty="0">
                <a:latin typeface="Times New Roman" panose="02020603050405020304" pitchFamily="18" charset="0"/>
                <a:cs typeface="Times New Roman" panose="02020603050405020304" pitchFamily="18" charset="0"/>
              </a:rPr>
              <a:t> nu </a:t>
            </a:r>
            <a:r>
              <a:rPr lang="en-US" sz="1600" dirty="0" err="1" smtClean="0">
                <a:latin typeface="Times New Roman" panose="02020603050405020304" pitchFamily="18" charset="0"/>
                <a:cs typeface="Times New Roman" panose="02020603050405020304" pitchFamily="18" charset="0"/>
              </a:rPr>
              <a:t>este</a:t>
            </a:r>
            <a:r>
              <a:rPr lang="x-none"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alimentată</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cu </a:t>
            </a:r>
            <a:r>
              <a:rPr lang="en-US" sz="1600" dirty="0" err="1">
                <a:latin typeface="Times New Roman" panose="02020603050405020304" pitchFamily="18" charset="0"/>
                <a:cs typeface="Times New Roman" panose="02020603050405020304" pitchFamily="18" charset="0"/>
              </a:rPr>
              <a:t>curent</a:t>
            </a:r>
            <a:r>
              <a:rPr lang="en-US" sz="1600" dirty="0">
                <a:latin typeface="Times New Roman" panose="02020603050405020304" pitchFamily="18" charset="0"/>
                <a:cs typeface="Times New Roman" panose="02020603050405020304" pitchFamily="18" charset="0"/>
              </a:rPr>
              <a:t> electric) = </a:t>
            </a:r>
            <a:r>
              <a:rPr lang="en-US" sz="1600" dirty="0" err="1">
                <a:latin typeface="Times New Roman" panose="02020603050405020304" pitchFamily="18" charset="0"/>
                <a:cs typeface="Times New Roman" panose="02020603050405020304" pitchFamily="18" charset="0"/>
              </a:rPr>
              <a:t>memoria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primară</a:t>
            </a:r>
            <a:r>
              <a:rPr lang="en-US" sz="1600" dirty="0">
                <a:latin typeface="Times New Roman" panose="02020603050405020304" pitchFamily="18" charset="0"/>
                <a:cs typeface="Times New Roman" panose="02020603050405020304" pitchFamily="18" charset="0"/>
              </a:rPr>
              <a:t> a </a:t>
            </a:r>
            <a:r>
              <a:rPr lang="en-US" sz="1600" dirty="0" err="1">
                <a:latin typeface="Times New Roman" panose="02020603050405020304" pitchFamily="18" charset="0"/>
                <a:cs typeface="Times New Roman" panose="02020603050405020304" pitchFamily="18" charset="0"/>
              </a:rPr>
              <a:t>sistemului</a:t>
            </a:r>
            <a:r>
              <a:rPr lang="en-US" sz="1600" dirty="0">
                <a:latin typeface="Times New Roman" panose="02020603050405020304" pitchFamily="18" charset="0"/>
                <a:cs typeface="Times New Roman" panose="02020603050405020304" pitchFamily="18" charset="0"/>
              </a:rPr>
              <a:t> de</a:t>
            </a:r>
            <a:br>
              <a:rPr lang="en-US" sz="1600" dirty="0">
                <a:latin typeface="Times New Roman" panose="02020603050405020304" pitchFamily="18" charset="0"/>
                <a:cs typeface="Times New Roman" panose="02020603050405020304" pitchFamily="18" charset="0"/>
              </a:rPr>
            </a:br>
            <a:r>
              <a:rPr lang="en-US" sz="1600" dirty="0" err="1">
                <a:latin typeface="Times New Roman" panose="02020603050405020304" pitchFamily="18" charset="0"/>
                <a:cs typeface="Times New Roman" panose="02020603050405020304" pitchFamily="18" charset="0"/>
              </a:rPr>
              <a:t>calcul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indispensabilă</a:t>
            </a:r>
            <a:r>
              <a:rPr lang="en-US" sz="1600" dirty="0">
                <a:latin typeface="Times New Roman" panose="02020603050405020304" pitchFamily="18" charset="0"/>
                <a:cs typeface="Times New Roman" panose="02020603050405020304" pitchFamily="18" charset="0"/>
              </a:rPr>
              <a:t>)</a:t>
            </a:r>
            <a:br>
              <a:rPr lang="en-US" sz="1600" dirty="0">
                <a:latin typeface="Times New Roman" panose="02020603050405020304" pitchFamily="18" charset="0"/>
                <a:cs typeface="Times New Roman" panose="02020603050405020304" pitchFamily="18" charset="0"/>
              </a:rPr>
            </a:br>
            <a:r>
              <a:rPr lang="en-US" sz="1600" b="1" dirty="0">
                <a:latin typeface="Times New Roman" panose="02020603050405020304" pitchFamily="18" charset="0"/>
                <a:cs typeface="Times New Roman" panose="02020603050405020304" pitchFamily="18" charset="0"/>
              </a:rPr>
              <a:t>- PROM (Programmable Read Only Memory) </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nevolatila</a:t>
            </a:r>
            <a:r>
              <a:rPr lang="en-US" sz="1600" dirty="0">
                <a:latin typeface="Times New Roman" panose="02020603050405020304" pitchFamily="18" charset="0"/>
                <a:cs typeface="Times New Roman" panose="02020603050405020304" pitchFamily="18" charset="0"/>
              </a:rPr>
              <a:t> = </a:t>
            </a:r>
            <a:r>
              <a:rPr lang="en-US" sz="1600" dirty="0" err="1">
                <a:latin typeface="Times New Roman" panose="02020603050405020304" pitchFamily="18" charset="0"/>
                <a:cs typeface="Times New Roman" panose="02020603050405020304" pitchFamily="18" charset="0"/>
              </a:rPr>
              <a:t>memorie</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care</a:t>
            </a:r>
            <a:r>
              <a:rPr lang="x-none"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poate</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fi </a:t>
            </a:r>
            <a:r>
              <a:rPr lang="en-US" sz="1600" dirty="0" err="1">
                <a:latin typeface="Times New Roman" panose="02020603050405020304" pitchFamily="18" charset="0"/>
                <a:cs typeface="Times New Roman" panose="02020603050405020304" pitchFamily="18" charset="0"/>
              </a:rPr>
              <a:t>doar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citită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şi</a:t>
            </a:r>
            <a:r>
              <a:rPr lang="en-US" sz="1600" dirty="0">
                <a:latin typeface="Times New Roman" panose="02020603050405020304" pitchFamily="18" charset="0"/>
                <a:cs typeface="Times New Roman" panose="02020603050405020304" pitchFamily="18" charset="0"/>
              </a:rPr>
              <a:t> care </a:t>
            </a:r>
            <a:r>
              <a:rPr lang="en-US" sz="1600" dirty="0" err="1">
                <a:latin typeface="Times New Roman" panose="02020603050405020304" pitchFamily="18" charset="0"/>
                <a:cs typeface="Times New Roman" panose="02020603050405020304" pitchFamily="18" charset="0"/>
              </a:rPr>
              <a:t>cuprinde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programe</a:t>
            </a:r>
            <a:r>
              <a:rPr lang="en-US" sz="1600" dirty="0">
                <a:latin typeface="Times New Roman" panose="02020603050405020304" pitchFamily="18" charset="0"/>
                <a:cs typeface="Times New Roman" panose="02020603050405020304" pitchFamily="18" charset="0"/>
              </a:rPr>
              <a:t> ale </a:t>
            </a:r>
            <a:r>
              <a:rPr lang="en-US" sz="1600" dirty="0" err="1">
                <a:latin typeface="Times New Roman" panose="02020603050405020304" pitchFamily="18" charset="0"/>
                <a:cs typeface="Times New Roman" panose="02020603050405020304" pitchFamily="18" charset="0"/>
              </a:rPr>
              <a:t>fabricanţilor</a:t>
            </a:r>
            <a:r>
              <a:rPr lang="en-US" sz="1600" dirty="0">
                <a:latin typeface="Times New Roman" panose="02020603050405020304" pitchFamily="18" charset="0"/>
                <a:cs typeface="Times New Roman" panose="02020603050405020304" pitchFamily="18" charset="0"/>
              </a:rPr>
              <a:t/>
            </a:r>
            <a:br>
              <a:rPr lang="en-US" sz="1600" dirty="0">
                <a:latin typeface="Times New Roman" panose="02020603050405020304" pitchFamily="18" charset="0"/>
                <a:cs typeface="Times New Roman" panose="02020603050405020304" pitchFamily="18" charset="0"/>
              </a:rPr>
            </a:br>
            <a:r>
              <a:rPr lang="en-US" sz="1600" dirty="0" err="1">
                <a:latin typeface="Times New Roman" panose="02020603050405020304" pitchFamily="18" charset="0"/>
                <a:cs typeface="Times New Roman" panose="02020603050405020304" pitchFamily="18" charset="0"/>
              </a:rPr>
              <a:t>sistemului</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calcul</a:t>
            </a:r>
            <a:r>
              <a:rPr lang="en-US" sz="1600" dirty="0">
                <a:latin typeface="Times New Roman" panose="02020603050405020304" pitchFamily="18" charset="0"/>
                <a:cs typeface="Times New Roman" panose="02020603050405020304" pitchFamily="18" charset="0"/>
              </a:rPr>
              <a:t/>
            </a:r>
            <a:br>
              <a:rPr lang="en-US" sz="1600" dirty="0">
                <a:latin typeface="Times New Roman" panose="02020603050405020304" pitchFamily="18" charset="0"/>
                <a:cs typeface="Times New Roman" panose="02020603050405020304" pitchFamily="18" charset="0"/>
              </a:rPr>
            </a:br>
            <a:r>
              <a:rPr lang="en-US" sz="1600" b="1" dirty="0">
                <a:latin typeface="Times New Roman" panose="02020603050405020304" pitchFamily="18" charset="0"/>
                <a:cs typeface="Times New Roman" panose="02020603050405020304" pitchFamily="18" charset="0"/>
              </a:rPr>
              <a:t>- CMOS (</a:t>
            </a:r>
            <a:r>
              <a:rPr lang="en-US" sz="1600" b="1" dirty="0" err="1">
                <a:latin typeface="Times New Roman" panose="02020603050405020304" pitchFamily="18" charset="0"/>
                <a:cs typeface="Times New Roman" panose="02020603050405020304" pitchFamily="18" charset="0"/>
              </a:rPr>
              <a:t>Complementar</a:t>
            </a:r>
            <a:r>
              <a:rPr lang="en-US" sz="1600" b="1" dirty="0">
                <a:latin typeface="Times New Roman" panose="02020603050405020304" pitchFamily="18" charset="0"/>
                <a:cs typeface="Times New Roman" panose="02020603050405020304" pitchFamily="18" charset="0"/>
              </a:rPr>
              <a:t> Metal </a:t>
            </a:r>
            <a:r>
              <a:rPr lang="en-US" sz="1600" b="1" dirty="0" err="1">
                <a:latin typeface="Times New Roman" panose="02020603050405020304" pitchFamily="18" charset="0"/>
                <a:cs typeface="Times New Roman" panose="02020603050405020304" pitchFamily="18" charset="0"/>
              </a:rPr>
              <a:t>Oxid</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Siliciu</a:t>
            </a:r>
            <a:r>
              <a:rPr lang="en-US" sz="1600" b="1"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memorie</a:t>
            </a:r>
            <a:r>
              <a:rPr lang="en-US" sz="1600" dirty="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asemănătoare</a:t>
            </a:r>
            <a:r>
              <a:rPr lang="x-none"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memoriei</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RAM, de capacitate </a:t>
            </a:r>
            <a:r>
              <a:rPr lang="en-US" sz="1600" dirty="0" err="1">
                <a:latin typeface="Times New Roman" panose="02020603050405020304" pitchFamily="18" charset="0"/>
                <a:cs typeface="Times New Roman" panose="02020603050405020304" pitchFamily="18" charset="0"/>
              </a:rPr>
              <a:t>foarte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mică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alimentată</a:t>
            </a:r>
            <a:r>
              <a:rPr lang="en-US" sz="1600" dirty="0">
                <a:latin typeface="Times New Roman" panose="02020603050405020304" pitchFamily="18" charset="0"/>
                <a:cs typeface="Times New Roman" panose="02020603050405020304" pitchFamily="18" charset="0"/>
              </a:rPr>
              <a:t> permanent de</a:t>
            </a:r>
            <a:br>
              <a:rPr lang="en-US" sz="16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la o </a:t>
            </a:r>
            <a:r>
              <a:rPr lang="en-US" sz="1600" dirty="0" err="1">
                <a:latin typeface="Times New Roman" panose="02020603050405020304" pitchFamily="18" charset="0"/>
                <a:cs typeface="Times New Roman" panose="02020603050405020304" pitchFamily="18" charset="0"/>
              </a:rPr>
              <a:t>baterie</a:t>
            </a:r>
            <a:r>
              <a:rPr lang="en-US" sz="1600" dirty="0">
                <a:latin typeface="Times New Roman" panose="02020603050405020304" pitchFamily="18" charset="0"/>
                <a:cs typeface="Times New Roman" panose="02020603050405020304" pitchFamily="18" charset="0"/>
              </a:rPr>
              <a:t>, care </a:t>
            </a:r>
            <a:r>
              <a:rPr lang="en-US" sz="1600" dirty="0" err="1">
                <a:latin typeface="Times New Roman" panose="02020603050405020304" pitchFamily="18" charset="0"/>
                <a:cs typeface="Times New Roman" panose="02020603050405020304" pitchFamily="18" charset="0"/>
              </a:rPr>
              <a:t>păstrează</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setările</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configurare</a:t>
            </a:r>
            <a:r>
              <a:rPr lang="en-US" sz="1600" dirty="0">
                <a:latin typeface="Times New Roman" panose="02020603050405020304" pitchFamily="18" charset="0"/>
                <a:cs typeface="Times New Roman" panose="02020603050405020304" pitchFamily="18" charset="0"/>
              </a:rPr>
              <a:t> a </a:t>
            </a:r>
            <a:r>
              <a:rPr lang="en-US" sz="1600" dirty="0" err="1">
                <a:latin typeface="Times New Roman" panose="02020603050405020304" pitchFamily="18" charset="0"/>
                <a:cs typeface="Times New Roman" panose="02020603050405020304" pitchFamily="18" charset="0"/>
              </a:rPr>
              <a:t>sistemului</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de</a:t>
            </a:r>
            <a:r>
              <a:rPr lang="x-none"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calcul</a:t>
            </a:r>
            <a:r>
              <a:rPr lang="en-US" sz="1600" dirty="0">
                <a:latin typeface="Times New Roman" panose="02020603050405020304" pitchFamily="18" charset="0"/>
                <a:cs typeface="Times New Roman" panose="02020603050405020304" pitchFamily="18" charset="0"/>
              </a:rPr>
              <a:t>.</a:t>
            </a:r>
            <a:br>
              <a:rPr lang="en-US" sz="1600" dirty="0">
                <a:latin typeface="Times New Roman" panose="02020603050405020304" pitchFamily="18" charset="0"/>
                <a:cs typeface="Times New Roman" panose="02020603050405020304" pitchFamily="18" charset="0"/>
              </a:rPr>
            </a:br>
            <a:endParaRPr lang="x-none" sz="1600" dirty="0" smtClean="0">
              <a:latin typeface="Times New Roman" panose="02020603050405020304" pitchFamily="18" charset="0"/>
              <a:cs typeface="Times New Roman" panose="02020603050405020304" pitchFamily="18" charset="0"/>
            </a:endParaRPr>
          </a:p>
          <a:p>
            <a:r>
              <a:rPr lang="en-US" sz="1600" dirty="0" err="1" smtClean="0">
                <a:latin typeface="Times New Roman" panose="02020603050405020304" pitchFamily="18" charset="0"/>
                <a:cs typeface="Times New Roman" panose="02020603050405020304" pitchFamily="18" charset="0"/>
              </a:rPr>
              <a:t>Memoria</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externa </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discuri</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magnetice</a:t>
            </a:r>
            <a:r>
              <a:rPr lang="en-US" sz="1600" b="1"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ş</a:t>
            </a:r>
            <a:r>
              <a:rPr lang="en-US" sz="1600" b="1" dirty="0" err="1">
                <a:latin typeface="Times New Roman" panose="02020603050405020304" pitchFamily="18" charset="0"/>
                <a:cs typeface="Times New Roman" panose="02020603050405020304" pitchFamily="18" charset="0"/>
              </a:rPr>
              <a:t>i</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optice</a:t>
            </a:r>
            <a:r>
              <a:rPr lang="en-US" sz="1600" b="1" dirty="0">
                <a:latin typeface="Times New Roman" panose="02020603050405020304" pitchFamily="18" charset="0"/>
                <a:cs typeface="Times New Roman" panose="02020603050405020304" pitchFamily="18" charset="0"/>
              </a:rPr>
              <a:t>.</a:t>
            </a:r>
            <a:br>
              <a:rPr lang="en-US" sz="1600" b="1" dirty="0">
                <a:latin typeface="Times New Roman" panose="02020603050405020304" pitchFamily="18" charset="0"/>
                <a:cs typeface="Times New Roman" panose="02020603050405020304" pitchFamily="18" charset="0"/>
              </a:rPr>
            </a:br>
            <a:r>
              <a:rPr lang="en-US" sz="1600" dirty="0" err="1">
                <a:latin typeface="Times New Roman" panose="02020603050405020304" pitchFamily="18" charset="0"/>
                <a:cs typeface="Times New Roman" panose="02020603050405020304" pitchFamily="18" charset="0"/>
              </a:rPr>
              <a:t>Rezultatele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prelucrarilor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sint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transmise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utilizatorului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prin</a:t>
            </a:r>
            <a:r>
              <a:rPr lang="en-US" sz="1600"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unitatea</a:t>
            </a:r>
            <a:r>
              <a:rPr lang="en-US" sz="1600" b="1" dirty="0">
                <a:latin typeface="Times New Roman" panose="02020603050405020304" pitchFamily="18" charset="0"/>
                <a:cs typeface="Times New Roman" panose="02020603050405020304" pitchFamily="18" charset="0"/>
              </a:rPr>
              <a:t> de </a:t>
            </a:r>
            <a:r>
              <a:rPr lang="en-US" sz="1600" b="1" dirty="0" err="1">
                <a:latin typeface="Times New Roman" panose="02020603050405020304" pitchFamily="18" charset="0"/>
                <a:cs typeface="Times New Roman" panose="02020603050405020304" pitchFamily="18" charset="0"/>
              </a:rPr>
              <a:t>iesire</a:t>
            </a:r>
            <a:r>
              <a:rPr lang="en-US" sz="1600" b="1" dirty="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către</a:t>
            </a:r>
            <a:r>
              <a:rPr lang="x-none" sz="1600" dirty="0" smtClean="0">
                <a:latin typeface="Times New Roman" panose="02020603050405020304" pitchFamily="18" charset="0"/>
                <a:cs typeface="Times New Roman" panose="02020603050405020304" pitchFamily="18" charset="0"/>
              </a:rPr>
              <a:t> </a:t>
            </a:r>
            <a:r>
              <a:rPr lang="en-US" sz="1600" b="1" dirty="0" err="1" smtClean="0">
                <a:latin typeface="Times New Roman" panose="02020603050405020304" pitchFamily="18" charset="0"/>
                <a:cs typeface="Times New Roman" panose="02020603050405020304" pitchFamily="18" charset="0"/>
              </a:rPr>
              <a:t>dispozitivul</a:t>
            </a:r>
            <a:r>
              <a:rPr lang="en-US" sz="1600" b="1" dirty="0" smtClean="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de </a:t>
            </a:r>
            <a:r>
              <a:rPr lang="en-US" sz="1600" b="1" dirty="0" err="1">
                <a:latin typeface="Times New Roman" panose="02020603050405020304" pitchFamily="18" charset="0"/>
                <a:cs typeface="Times New Roman" panose="02020603050405020304" pitchFamily="18" charset="0"/>
              </a:rPr>
              <a:t>ie</a:t>
            </a:r>
            <a:r>
              <a:rPr lang="en-US" sz="1600" dirty="0" err="1">
                <a:latin typeface="Times New Roman" panose="02020603050405020304" pitchFamily="18" charset="0"/>
                <a:cs typeface="Times New Roman" panose="02020603050405020304" pitchFamily="18" charset="0"/>
              </a:rPr>
              <a:t>ş</a:t>
            </a:r>
            <a:r>
              <a:rPr lang="en-US" sz="1600" b="1" dirty="0" err="1">
                <a:latin typeface="Times New Roman" panose="02020603050405020304" pitchFamily="18" charset="0"/>
                <a:cs typeface="Times New Roman" panose="02020603050405020304" pitchFamily="18" charset="0"/>
              </a:rPr>
              <a:t>ire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Dispozitivul</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ieşire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realizeaza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conversia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datelor</a:t>
            </a:r>
            <a:r>
              <a:rPr lang="en-US" sz="1600" dirty="0">
                <a:latin typeface="Times New Roman" panose="02020603050405020304" pitchFamily="18" charset="0"/>
                <a:cs typeface="Times New Roman" panose="02020603050405020304" pitchFamily="18" charset="0"/>
              </a:rPr>
              <a:t> din format </a:t>
            </a:r>
            <a:r>
              <a:rPr lang="en-US" sz="1600" dirty="0" err="1" smtClean="0">
                <a:latin typeface="Times New Roman" panose="02020603050405020304" pitchFamily="18" charset="0"/>
                <a:cs typeface="Times New Roman" panose="02020603050405020304" pitchFamily="18" charset="0"/>
              </a:rPr>
              <a:t>binar</a:t>
            </a:r>
            <a:r>
              <a:rPr lang="x-none"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în</a:t>
            </a:r>
            <a:r>
              <a:rPr lang="en-US" sz="1600" dirty="0" smtClean="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formatul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necesar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reprezentarii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informatiei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Exemple</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dispozitive</a:t>
            </a:r>
            <a:r>
              <a:rPr lang="en-US" sz="1600" dirty="0">
                <a:latin typeface="Times New Roman" panose="02020603050405020304" pitchFamily="18" charset="0"/>
                <a:cs typeface="Times New Roman" panose="02020603050405020304" pitchFamily="18" charset="0"/>
              </a:rPr>
              <a:t> de </a:t>
            </a:r>
            <a:r>
              <a:rPr lang="en-US" sz="1600" dirty="0" err="1">
                <a:latin typeface="Times New Roman" panose="02020603050405020304" pitchFamily="18" charset="0"/>
                <a:cs typeface="Times New Roman" panose="02020603050405020304" pitchFamily="18" charset="0"/>
              </a:rPr>
              <a:t>ieşire</a:t>
            </a:r>
            <a:r>
              <a:rPr lang="en-US" sz="1600" dirty="0">
                <a:latin typeface="Times New Roman" panose="02020603050405020304" pitchFamily="18" charset="0"/>
                <a:cs typeface="Times New Roman" panose="02020603050405020304" pitchFamily="18" charset="0"/>
              </a:rPr>
              <a:t> : monitor</a:t>
            </a:r>
            <a:r>
              <a:rPr lang="en-US" sz="1600" dirty="0" smtClean="0">
                <a:latin typeface="Times New Roman" panose="02020603050405020304" pitchFamily="18" charset="0"/>
                <a:cs typeface="Times New Roman" panose="02020603050405020304" pitchFamily="18" charset="0"/>
              </a:rPr>
              <a:t>,</a:t>
            </a:r>
            <a:r>
              <a:rPr lang="x-none"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imprimnată</a:t>
            </a:r>
            <a:r>
              <a:rPr lang="en-US" sz="1600" dirty="0">
                <a:latin typeface="Times New Roman" panose="02020603050405020304" pitchFamily="18" charset="0"/>
                <a:cs typeface="Times New Roman" panose="02020603050405020304" pitchFamily="18" charset="0"/>
              </a:rPr>
              <a:t>, MODEM, plotter, etc. De </a:t>
            </a:r>
            <a:r>
              <a:rPr lang="en-US" sz="1600" dirty="0" err="1">
                <a:latin typeface="Times New Roman" panose="02020603050405020304" pitchFamily="18" charset="0"/>
                <a:cs typeface="Times New Roman" panose="02020603050405020304" pitchFamily="18" charset="0"/>
              </a:rPr>
              <a:t>exemplu</a:t>
            </a:r>
            <a:r>
              <a:rPr lang="en-US" sz="1600" dirty="0">
                <a:latin typeface="Times New Roman" panose="02020603050405020304" pitchFamily="18" charset="0"/>
                <a:cs typeface="Times New Roman" panose="02020603050405020304" pitchFamily="18" charset="0"/>
              </a:rPr>
              <a:t>, o </a:t>
            </a:r>
            <a:r>
              <a:rPr lang="en-US" sz="1600" dirty="0" err="1">
                <a:latin typeface="Times New Roman" panose="02020603050405020304" pitchFamily="18" charset="0"/>
                <a:cs typeface="Times New Roman" panose="02020603050405020304" pitchFamily="18" charset="0"/>
              </a:rPr>
              <a:t>imprimanta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converteste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codurile</a:t>
            </a:r>
            <a:r>
              <a:rPr lang="en-US" sz="1600" dirty="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binare</a:t>
            </a:r>
            <a:r>
              <a:rPr lang="x-none"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ale </a:t>
            </a:r>
            <a:r>
              <a:rPr lang="en-US" sz="1600" dirty="0" err="1">
                <a:latin typeface="Times New Roman" panose="02020603050405020304" pitchFamily="18" charset="0"/>
                <a:cs typeface="Times New Roman" panose="02020603050405020304" pitchFamily="18" charset="0"/>
              </a:rPr>
              <a:t>caracterelor</a:t>
            </a:r>
            <a:r>
              <a:rPr lang="en-US" sz="1600" dirty="0">
                <a:latin typeface="Times New Roman" panose="02020603050405020304" pitchFamily="18" charset="0"/>
                <a:cs typeface="Times New Roman" panose="02020603050405020304" pitchFamily="18" charset="0"/>
              </a:rPr>
              <a:t> in </a:t>
            </a:r>
            <a:r>
              <a:rPr lang="en-US" sz="1600" dirty="0" err="1">
                <a:latin typeface="Times New Roman" panose="02020603050405020304" pitchFamily="18" charset="0"/>
                <a:cs typeface="Times New Roman" panose="02020603050405020304" pitchFamily="18" charset="0"/>
              </a:rPr>
              <a:t>formatul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tiparit</a:t>
            </a:r>
            <a:r>
              <a:rPr lang="en-US" sz="1600" dirty="0">
                <a:latin typeface="Times New Roman" panose="02020603050405020304" pitchFamily="18" charset="0"/>
                <a:cs typeface="Times New Roman" panose="02020603050405020304" pitchFamily="18" charset="0"/>
              </a:rPr>
              <a:t>. Similar, un monitor (display) </a:t>
            </a:r>
            <a:r>
              <a:rPr lang="en-US" sz="1600" dirty="0" err="1">
                <a:latin typeface="Times New Roman" panose="02020603050405020304" pitchFamily="18" charset="0"/>
                <a:cs typeface="Times New Roman" panose="02020603050405020304" pitchFamily="18" charset="0"/>
              </a:rPr>
              <a:t>transforma</a:t>
            </a:r>
            <a:r>
              <a:rPr lang="en-US" sz="1600" dirty="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reprezentarile</a:t>
            </a:r>
            <a:r>
              <a:rPr lang="x-none"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binare</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ale </a:t>
            </a:r>
            <a:r>
              <a:rPr lang="en-US" sz="1600" dirty="0" err="1">
                <a:latin typeface="Times New Roman" panose="02020603050405020304" pitchFamily="18" charset="0"/>
                <a:cs typeface="Times New Roman" panose="02020603050405020304" pitchFamily="18" charset="0"/>
              </a:rPr>
              <a:t>informatiei</a:t>
            </a:r>
            <a:r>
              <a:rPr lang="en-US" sz="1600" dirty="0">
                <a:latin typeface="Times New Roman" panose="02020603050405020304" pitchFamily="18" charset="0"/>
                <a:cs typeface="Times New Roman" panose="02020603050405020304" pitchFamily="18" charset="0"/>
              </a:rPr>
              <a:t> in </a:t>
            </a:r>
            <a:r>
              <a:rPr lang="en-US" sz="1600" dirty="0" err="1">
                <a:latin typeface="Times New Roman" panose="02020603050405020304" pitchFamily="18" charset="0"/>
                <a:cs typeface="Times New Roman" panose="02020603050405020304" pitchFamily="18" charset="0"/>
              </a:rPr>
              <a:t>formatul</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afişat</a:t>
            </a:r>
            <a:r>
              <a:rPr lang="en-US" sz="1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976375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0"/>
            <a:ext cx="5251010" cy="369332"/>
          </a:xfrm>
          <a:prstGeom prst="rect">
            <a:avLst/>
          </a:prstGeom>
        </p:spPr>
        <p:txBody>
          <a:bodyPr wrap="square">
            <a:spAutoFit/>
          </a:bodyPr>
          <a:lstStyle/>
          <a:p>
            <a:pPr>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SCHEMA DE BAZĂ A UNUI CALCULATOR</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6" name="Рисунок 5"/>
          <p:cNvPicPr>
            <a:picLocks noChangeAspect="1"/>
          </p:cNvPicPr>
          <p:nvPr/>
        </p:nvPicPr>
        <p:blipFill>
          <a:blip r:embed="rId2"/>
          <a:stretch>
            <a:fillRect/>
          </a:stretch>
        </p:blipFill>
        <p:spPr>
          <a:xfrm>
            <a:off x="5389393" y="0"/>
            <a:ext cx="6802607" cy="3829616"/>
          </a:xfrm>
          <a:prstGeom prst="rect">
            <a:avLst/>
          </a:prstGeom>
        </p:spPr>
      </p:pic>
      <p:sp>
        <p:nvSpPr>
          <p:cNvPr id="7" name="Прямоугольник 6"/>
          <p:cNvSpPr/>
          <p:nvPr/>
        </p:nvSpPr>
        <p:spPr>
          <a:xfrm>
            <a:off x="150042" y="876372"/>
            <a:ext cx="4367638" cy="1754326"/>
          </a:xfrm>
          <a:prstGeom prst="rect">
            <a:avLst/>
          </a:prstGeom>
        </p:spPr>
        <p:txBody>
          <a:bodyPr wrap="square">
            <a:spAutoFit/>
          </a:bodyPr>
          <a:lstStyle/>
          <a:p>
            <a:pPr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Orice calculator are în componenţă patru mari unităţi fundamentale: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centrală (UC).</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memorie (UM).</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Intrare/Ieşire (U I/E).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-Magistrale de interconectare (BUS-uri).</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Прямоугольник 8"/>
          <p:cNvSpPr/>
          <p:nvPr/>
        </p:nvSpPr>
        <p:spPr>
          <a:xfrm>
            <a:off x="0" y="3441680"/>
            <a:ext cx="12192000" cy="3416320"/>
          </a:xfrm>
          <a:prstGeom prst="rect">
            <a:avLst/>
          </a:prstGeom>
        </p:spPr>
        <p:txBody>
          <a:bodyPr wrap="square">
            <a:spAutoFit/>
          </a:bodyPr>
          <a:lstStyle/>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Rolurile acestor componente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sunt: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centrală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(UC) controlează toate componentele, executând instrucţiunile unui program; efectuează  calcule aritmetice şi logice.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Memoria (UM)</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păstrează programele în curs de execuţie şi datele asociate lor.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Intrare/Ieşire (U I/E)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leagă sistemul cu lumea externă prin intermediul unităţilor periferice: ecran, tastatură, discuri, benzi magnetice, reţele etc.</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Magistralele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sunt de trei feluri: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735965" indent="-285750" algn="just">
              <a:spcAft>
                <a:spcPts val="0"/>
              </a:spcAft>
              <a:buFont typeface="Arial" panose="020B0604020202020204" pitchFamily="34" charset="0"/>
              <a:buChar char="•"/>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magistrale </a:t>
            </a:r>
            <a:r>
              <a:rPr lang="ro-RO"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 adresă</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care vehiculează adresa memorie sau a unităţii I/E generată de UC (sau, în unele cazuri de alte unităţi de control);</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735965" indent="-285750" algn="just">
              <a:spcAft>
                <a:spcPts val="0"/>
              </a:spcAft>
              <a:buFont typeface="Arial" panose="020B0604020202020204" pitchFamily="34" charset="0"/>
              <a:buChar char="•"/>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magistrale </a:t>
            </a:r>
            <a:r>
              <a:rPr lang="ro-RO"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 date,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care vehiculează informaţia (instrucţiuni, date) între UC, memorie şi unităţile I/E;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735965" indent="-285750" algn="just">
              <a:spcAft>
                <a:spcPts val="0"/>
              </a:spcAft>
              <a:buFont typeface="Arial" panose="020B0604020202020204" pitchFamily="34" charset="0"/>
              <a:buChar char="•"/>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magistrale </a:t>
            </a:r>
            <a:r>
              <a:rPr lang="ro-RO"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 control</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care vehiculează semnalele utilizate de UC pentru controlul sistemului (adresă, memorie validă, adresă I/E validă, citire/scriere, aşteptare, întrerupere etc.).</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3794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 y="67311"/>
            <a:ext cx="12192000" cy="6463308"/>
          </a:xfrm>
          <a:prstGeom prst="rect">
            <a:avLst/>
          </a:prstGeom>
        </p:spPr>
        <p:txBody>
          <a:bodyPr wrap="square">
            <a:spAutoFit/>
          </a:bodyPr>
          <a:lstStyle/>
          <a:p>
            <a:pPr indent="450215" algn="just">
              <a:spcAft>
                <a:spcPts val="0"/>
              </a:spcAft>
            </a:pP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Principiul de funcţionare </a:t>
            </a: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unui calculator este relativ simplu.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UM există programe, fiecare program având un număr de instrucţiuni. Ciclurile  de executare a unei instrucţiuni sunt următoarele: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Ciclul extragere instrucţiune (instruction fetch</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UC face o citire a memoriei la adresa la care se află instrucţiunea. Instrucţiunea are un număr de biţi, în funcţie de arhitectura calculatorului, de obicei multiplu de 8. Instrucţiunea citită este adusă pe magistrală şi depusă într-un registru al UC-ului.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Ciclul de aflare a operanzilor</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Oricare instrucţiune lucrează cu operanzi. Între operanzi se petrece o operaţie dată de un câmp al instrucţiunii, numit codul instrucţiunii. În această fază trebuie depistaţi operanzii, mai precis adresele unde se găsesc operanzii. Aceştia se pot găsi în două tipuri de locaţii: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registrele generale ale UC-ului;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 o adresă de memorie.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Există mai multe tipuri de adresare pentru determinarea adreselor de operanzi. La sfârşitul acestui ciclu, în UC trebuie să se existe adresele fizice ale operanzilor participanţi la instrucţiune.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Ciclul de aducere a operanzilor în UC</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În acest ciclu se aduc operanzii participanţi la instrucţiune de la adresele determinate în ciclul anterior. Ei sunt aduşi din registrele generale sau de la adresele de memorie în registrele funcţionale.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Ciclul de execuţie propriu zisă</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În acest ciclu are loc execuţia propriu zisă a instrucţiunii, dată de codul instrucţiunii.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Ciclul de depunere a rezultatului</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Orice instrucţiune are ca scop final aflarea unui rezultat care poate fi un operand în cazul instrucţiunilor aritmetice(de exemplu suma pentru cod de adunare, produsul pentru cod de înmulţire) sau poziţionarea unor indicatori în cazul instrucţiunilor logice (de exemplu, în cazul unui cod de comparaţie între doi operanzi, poziţionarea  indicatorului z=1 pentru identitatea celor doi operanzi).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 sfârşitul acestui ciclu, care înseamnă şi sfârşitul executării instrucţiunii, se calculează adresa instrucţiunii următoare şi adresa de la care va fi adusă instrucţiunea următoare.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Execuţia unui program</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înseamnă execuţia succesivă a instrucţiunilor din care este alcătuit. Programele care compun sistemul de operare asigură gestiunea resurselor (procesor, memorie, I/E)  şi fac legătura cu programele de aplicaţie. </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2625985"/>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9314</TotalTime>
  <Words>941</Words>
  <Application>Microsoft Office PowerPoint</Application>
  <PresentationFormat>Произвольный</PresentationFormat>
  <Paragraphs>68</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Office Theme</vt:lpstr>
      <vt:lpstr>Arhitectura Calculatoarelor  T.1 – NOŢIUNI  INTRODUCTIVE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Circuite și Dispozitive Electronice  L.1 – Introducere </dc:title>
  <dc:creator>Пользователь Windows</dc:creator>
  <cp:lastModifiedBy>Asus</cp:lastModifiedBy>
  <cp:revision>382</cp:revision>
  <dcterms:created xsi:type="dcterms:W3CDTF">2020-08-28T11:28:42Z</dcterms:created>
  <dcterms:modified xsi:type="dcterms:W3CDTF">2022-01-23T11:27:36Z</dcterms:modified>
</cp:coreProperties>
</file>